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 id="2147483661" r:id="rId5"/>
    <p:sldMasterId id="2147483667" r:id="rId6"/>
    <p:sldMasterId id="2147483673" r:id="rId7"/>
  </p:sldMasterIdLst>
  <p:notesMasterIdLst>
    <p:notesMasterId r:id="rId25"/>
  </p:notesMasterIdLst>
  <p:handoutMasterIdLst>
    <p:handoutMasterId r:id="rId26"/>
  </p:handoutMasterIdLst>
  <p:sldIdLst>
    <p:sldId id="322" r:id="rId8"/>
    <p:sldId id="334" r:id="rId9"/>
    <p:sldId id="336" r:id="rId10"/>
    <p:sldId id="328" r:id="rId11"/>
    <p:sldId id="337" r:id="rId12"/>
    <p:sldId id="344" r:id="rId13"/>
    <p:sldId id="341" r:id="rId14"/>
    <p:sldId id="346" r:id="rId15"/>
    <p:sldId id="342" r:id="rId16"/>
    <p:sldId id="345" r:id="rId17"/>
    <p:sldId id="343" r:id="rId18"/>
    <p:sldId id="339" r:id="rId19"/>
    <p:sldId id="333" r:id="rId20"/>
    <p:sldId id="340" r:id="rId21"/>
    <p:sldId id="351" r:id="rId22"/>
    <p:sldId id="347" r:id="rId23"/>
    <p:sldId id="335" r:id="rId24"/>
  </p:sldIdLst>
  <p:sldSz cx="9144000" cy="6858000" type="screen4x3"/>
  <p:notesSz cx="7010400" cy="9223375"/>
  <p:defaultTextStyle>
    <a:defPPr>
      <a:defRPr lang="en-US"/>
    </a:defPPr>
    <a:lvl1pPr algn="r" rtl="0" eaLnBrk="0" fontAlgn="base" hangingPunct="0">
      <a:spcBef>
        <a:spcPct val="0"/>
      </a:spcBef>
      <a:spcAft>
        <a:spcPct val="0"/>
      </a:spcAft>
      <a:defRPr sz="2400" kern="1200">
        <a:solidFill>
          <a:schemeClr val="tx1"/>
        </a:solidFill>
        <a:latin typeface="Times" charset="0"/>
        <a:ea typeface="+mn-ea"/>
        <a:cs typeface="+mn-cs"/>
      </a:defRPr>
    </a:lvl1pPr>
    <a:lvl2pPr marL="457200" algn="r" rtl="0" eaLnBrk="0" fontAlgn="base" hangingPunct="0">
      <a:spcBef>
        <a:spcPct val="0"/>
      </a:spcBef>
      <a:spcAft>
        <a:spcPct val="0"/>
      </a:spcAft>
      <a:defRPr sz="2400" kern="1200">
        <a:solidFill>
          <a:schemeClr val="tx1"/>
        </a:solidFill>
        <a:latin typeface="Times" charset="0"/>
        <a:ea typeface="+mn-ea"/>
        <a:cs typeface="+mn-cs"/>
      </a:defRPr>
    </a:lvl2pPr>
    <a:lvl3pPr marL="914400" algn="r" rtl="0" eaLnBrk="0" fontAlgn="base" hangingPunct="0">
      <a:spcBef>
        <a:spcPct val="0"/>
      </a:spcBef>
      <a:spcAft>
        <a:spcPct val="0"/>
      </a:spcAft>
      <a:defRPr sz="2400" kern="1200">
        <a:solidFill>
          <a:schemeClr val="tx1"/>
        </a:solidFill>
        <a:latin typeface="Times" charset="0"/>
        <a:ea typeface="+mn-ea"/>
        <a:cs typeface="+mn-cs"/>
      </a:defRPr>
    </a:lvl3pPr>
    <a:lvl4pPr marL="1371600" algn="r" rtl="0" eaLnBrk="0" fontAlgn="base" hangingPunct="0">
      <a:spcBef>
        <a:spcPct val="0"/>
      </a:spcBef>
      <a:spcAft>
        <a:spcPct val="0"/>
      </a:spcAft>
      <a:defRPr sz="2400" kern="1200">
        <a:solidFill>
          <a:schemeClr val="tx1"/>
        </a:solidFill>
        <a:latin typeface="Times" charset="0"/>
        <a:ea typeface="+mn-ea"/>
        <a:cs typeface="+mn-cs"/>
      </a:defRPr>
    </a:lvl4pPr>
    <a:lvl5pPr marL="1828800" algn="r"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1680">
          <p15:clr>
            <a:srgbClr val="A4A3A4"/>
          </p15:clr>
        </p15:guide>
        <p15:guide id="2" pos="3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A1A4"/>
    <a:srgbClr val="F8971D"/>
    <a:srgbClr val="8DC63F"/>
    <a:srgbClr val="0081C6"/>
    <a:srgbClr val="666666"/>
    <a:srgbClr val="911840"/>
    <a:srgbClr val="E65100"/>
    <a:srgbClr val="5D0F29"/>
    <a:srgbClr val="F2AD4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6" autoAdjust="0"/>
    <p:restoredTop sz="83775" autoAdjust="0"/>
  </p:normalViewPr>
  <p:slideViewPr>
    <p:cSldViewPr snapToGrid="0">
      <p:cViewPr varScale="1">
        <p:scale>
          <a:sx n="62" d="100"/>
          <a:sy n="62" d="100"/>
        </p:scale>
        <p:origin x="1482" y="72"/>
      </p:cViewPr>
      <p:guideLst>
        <p:guide orient="horz" pos="1680"/>
        <p:guide pos="3976"/>
      </p:guideLst>
    </p:cSldViewPr>
  </p:slideViewPr>
  <p:outlineViewPr>
    <p:cViewPr>
      <p:scale>
        <a:sx n="33" d="100"/>
        <a:sy n="33" d="100"/>
      </p:scale>
      <p:origin x="0" y="-5328"/>
    </p:cViewPr>
  </p:outlineViewPr>
  <p:notesTextViewPr>
    <p:cViewPr>
      <p:scale>
        <a:sx n="100" d="100"/>
        <a:sy n="100" d="100"/>
      </p:scale>
      <p:origin x="0" y="0"/>
    </p:cViewPr>
  </p:notesTextViewPr>
  <p:sorterViewPr>
    <p:cViewPr>
      <p:scale>
        <a:sx n="100" d="100"/>
        <a:sy n="100" d="100"/>
      </p:scale>
      <p:origin x="0" y="-2376"/>
    </p:cViewPr>
  </p:sorterViewPr>
  <p:notesViewPr>
    <p:cSldViewPr>
      <p:cViewPr varScale="1">
        <p:scale>
          <a:sx n="56" d="100"/>
          <a:sy n="56" d="100"/>
        </p:scale>
        <p:origin x="28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9DE6-064E-C240-8471-4D1431127AAC}" type="doc">
      <dgm:prSet loTypeId="urn:microsoft.com/office/officeart/2005/8/layout/pList2" loCatId="" qsTypeId="urn:microsoft.com/office/officeart/2005/8/quickstyle/simple4" qsCatId="simple" csTypeId="urn:microsoft.com/office/officeart/2005/8/colors/accent1_2" csCatId="accent1" phldr="1"/>
      <dgm:spPr/>
    </dgm:pt>
    <dgm:pt modelId="{AFB641E1-CA3F-5E4D-BAE4-032A118419D1}">
      <dgm:prSet phldrT="[Text]" custT="1"/>
      <dgm:spPr>
        <a:solidFill>
          <a:srgbClr val="F8971D"/>
        </a:solidFill>
      </dgm:spPr>
      <dgm:t>
        <a:bodyPr/>
        <a:lstStyle/>
        <a:p>
          <a:r>
            <a:rPr lang="en-US" sz="1800" b="1" dirty="0" smtClean="0">
              <a:latin typeface="Century Schoolbook"/>
              <a:cs typeface="Century Schoolbook"/>
            </a:rPr>
            <a:t>Improve the lives of vulnerable people</a:t>
          </a:r>
          <a:endParaRPr lang="en-US" sz="1800" b="1" dirty="0">
            <a:latin typeface="Century Schoolbook"/>
            <a:cs typeface="Century Schoolbook"/>
          </a:endParaRPr>
        </a:p>
      </dgm:t>
    </dgm:pt>
    <dgm:pt modelId="{98FAC306-22B9-9947-AC14-42F64B40A0B2}" type="parTrans" cxnId="{C0DACCF6-44A0-B44C-89BE-D01B23F25782}">
      <dgm:prSet/>
      <dgm:spPr/>
      <dgm:t>
        <a:bodyPr/>
        <a:lstStyle/>
        <a:p>
          <a:endParaRPr lang="en-US"/>
        </a:p>
      </dgm:t>
    </dgm:pt>
    <dgm:pt modelId="{BEA69718-ADBA-0C41-9964-E67115435FFE}" type="sibTrans" cxnId="{C0DACCF6-44A0-B44C-89BE-D01B23F25782}">
      <dgm:prSet/>
      <dgm:spPr/>
      <dgm:t>
        <a:bodyPr/>
        <a:lstStyle/>
        <a:p>
          <a:endParaRPr lang="en-US"/>
        </a:p>
      </dgm:t>
    </dgm:pt>
    <dgm:pt modelId="{F651CE75-BC8F-4A4D-86C3-27FA12B66900}">
      <dgm:prSet phldrT="[Text]" custT="1"/>
      <dgm:spPr>
        <a:solidFill>
          <a:srgbClr val="F8971D"/>
        </a:solidFill>
      </dgm:spPr>
      <dgm:t>
        <a:bodyPr/>
        <a:lstStyle/>
        <a:p>
          <a:r>
            <a:rPr lang="en-US" sz="2000" b="1" dirty="0" smtClean="0">
              <a:latin typeface="Century Schoolbook"/>
              <a:cs typeface="Century Schoolbook"/>
            </a:rPr>
            <a:t>Maximize public resources</a:t>
          </a:r>
          <a:endParaRPr lang="en-US" sz="2000" b="1" dirty="0">
            <a:latin typeface="Century Schoolbook"/>
            <a:cs typeface="Century Schoolbook"/>
          </a:endParaRPr>
        </a:p>
      </dgm:t>
    </dgm:pt>
    <dgm:pt modelId="{31E4BC79-0EF0-8A49-A4F2-4ABB08FDD466}" type="parTrans" cxnId="{BF1428B3-1E92-824D-BB04-75267595EB8A}">
      <dgm:prSet/>
      <dgm:spPr/>
      <dgm:t>
        <a:bodyPr/>
        <a:lstStyle/>
        <a:p>
          <a:endParaRPr lang="en-US"/>
        </a:p>
      </dgm:t>
    </dgm:pt>
    <dgm:pt modelId="{062A2F0D-EBF5-D345-BCA6-FE2E438801D3}" type="sibTrans" cxnId="{BF1428B3-1E92-824D-BB04-75267595EB8A}">
      <dgm:prSet/>
      <dgm:spPr/>
      <dgm:t>
        <a:bodyPr/>
        <a:lstStyle/>
        <a:p>
          <a:endParaRPr lang="en-US"/>
        </a:p>
      </dgm:t>
    </dgm:pt>
    <dgm:pt modelId="{6E54CBE7-F8C5-5B4C-BB17-01AD0522702A}">
      <dgm:prSet phldrT="[Text]" custT="1"/>
      <dgm:spPr>
        <a:solidFill>
          <a:srgbClr val="F8971D"/>
        </a:solidFill>
      </dgm:spPr>
      <dgm:t>
        <a:bodyPr/>
        <a:lstStyle/>
        <a:p>
          <a:r>
            <a:rPr lang="en-US" sz="2000" b="1" dirty="0" smtClean="0">
              <a:latin typeface="Century Schoolbook"/>
              <a:cs typeface="Century Schoolbook"/>
            </a:rPr>
            <a:t>Build strong, healthy communities</a:t>
          </a:r>
          <a:endParaRPr lang="en-US" sz="2000" b="1" dirty="0">
            <a:latin typeface="Century Schoolbook"/>
            <a:cs typeface="Century Schoolbook"/>
          </a:endParaRPr>
        </a:p>
      </dgm:t>
    </dgm:pt>
    <dgm:pt modelId="{F1D23439-AD5F-E648-BE34-83859AA72D86}" type="parTrans" cxnId="{ECE59F98-C8F5-DA40-8B29-399051439329}">
      <dgm:prSet/>
      <dgm:spPr/>
      <dgm:t>
        <a:bodyPr/>
        <a:lstStyle/>
        <a:p>
          <a:endParaRPr lang="en-US"/>
        </a:p>
      </dgm:t>
    </dgm:pt>
    <dgm:pt modelId="{A64A86D2-DFD8-F645-A5CD-DEE1A1CC1E09}" type="sibTrans" cxnId="{ECE59F98-C8F5-DA40-8B29-399051439329}">
      <dgm:prSet/>
      <dgm:spPr/>
      <dgm:t>
        <a:bodyPr/>
        <a:lstStyle/>
        <a:p>
          <a:endParaRPr lang="en-US"/>
        </a:p>
      </dgm:t>
    </dgm:pt>
    <dgm:pt modelId="{685CA621-00D4-CA46-8660-A9E39FCEB974}" type="pres">
      <dgm:prSet presAssocID="{4EB69DE6-064E-C240-8471-4D1431127AAC}" presName="Name0" presStyleCnt="0">
        <dgm:presLayoutVars>
          <dgm:dir/>
          <dgm:resizeHandles val="exact"/>
        </dgm:presLayoutVars>
      </dgm:prSet>
      <dgm:spPr/>
    </dgm:pt>
    <dgm:pt modelId="{3F224CEB-60D0-FC4B-B5B0-12DD8152873F}" type="pres">
      <dgm:prSet presAssocID="{4EB69DE6-064E-C240-8471-4D1431127AAC}" presName="bkgdShp" presStyleLbl="alignAccFollowNode1" presStyleIdx="0" presStyleCnt="1" custScaleY="217925" custLinFactNeighborX="-130" custLinFactNeighborY="30072"/>
      <dgm:spPr/>
    </dgm:pt>
    <dgm:pt modelId="{900BAB1A-1602-1346-BF89-5A7532D9FA14}" type="pres">
      <dgm:prSet presAssocID="{4EB69DE6-064E-C240-8471-4D1431127AAC}" presName="linComp" presStyleCnt="0"/>
      <dgm:spPr/>
    </dgm:pt>
    <dgm:pt modelId="{61738C59-823A-234D-930D-42FDE21481B6}" type="pres">
      <dgm:prSet presAssocID="{AFB641E1-CA3F-5E4D-BAE4-032A118419D1}" presName="compNode" presStyleCnt="0"/>
      <dgm:spPr/>
    </dgm:pt>
    <dgm:pt modelId="{C4F1C9ED-B20B-C440-AF3D-66E5EAFD2A39}" type="pres">
      <dgm:prSet presAssocID="{AFB641E1-CA3F-5E4D-BAE4-032A118419D1}" presName="node" presStyleLbl="node1" presStyleIdx="0" presStyleCnt="3" custScaleX="260478" custScaleY="63055" custLinFactNeighborX="-9189" custLinFactNeighborY="-27095">
        <dgm:presLayoutVars>
          <dgm:bulletEnabled val="1"/>
        </dgm:presLayoutVars>
      </dgm:prSet>
      <dgm:spPr/>
      <dgm:t>
        <a:bodyPr/>
        <a:lstStyle/>
        <a:p>
          <a:endParaRPr lang="en-US"/>
        </a:p>
      </dgm:t>
    </dgm:pt>
    <dgm:pt modelId="{E604DA99-18E2-6A4C-BD53-99F7533C75DB}" type="pres">
      <dgm:prSet presAssocID="{AFB641E1-CA3F-5E4D-BAE4-032A118419D1}" presName="invisiNode" presStyleLbl="node1" presStyleIdx="0" presStyleCnt="3"/>
      <dgm:spPr/>
    </dgm:pt>
    <dgm:pt modelId="{CA479E40-0475-B547-89D6-01AE4FF7AFB5}" type="pres">
      <dgm:prSet presAssocID="{AFB641E1-CA3F-5E4D-BAE4-032A118419D1}" presName="imagNode" presStyleLbl="fgImgPlace1" presStyleIdx="0" presStyleCnt="3" custScaleX="258072" custScaleY="207236" custLinFactNeighborX="-7048" custLinFactNeighborY="-27113"/>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51BFABB2-05E4-EC4D-B1AE-2E08AFC53669}" type="pres">
      <dgm:prSet presAssocID="{BEA69718-ADBA-0C41-9964-E67115435FFE}" presName="sibTrans" presStyleLbl="sibTrans2D1" presStyleIdx="0" presStyleCnt="0"/>
      <dgm:spPr/>
      <dgm:t>
        <a:bodyPr/>
        <a:lstStyle/>
        <a:p>
          <a:endParaRPr lang="en-US"/>
        </a:p>
      </dgm:t>
    </dgm:pt>
    <dgm:pt modelId="{177AAD52-2F20-CE49-841E-6A8914A08368}" type="pres">
      <dgm:prSet presAssocID="{F651CE75-BC8F-4A4D-86C3-27FA12B66900}" presName="compNode" presStyleCnt="0"/>
      <dgm:spPr/>
    </dgm:pt>
    <dgm:pt modelId="{78F880F3-4A9D-C143-A530-6D70E9B531A6}" type="pres">
      <dgm:prSet presAssocID="{F651CE75-BC8F-4A4D-86C3-27FA12B66900}" presName="node" presStyleLbl="node1" presStyleIdx="1" presStyleCnt="3" custScaleX="267089" custScaleY="62512" custLinFactNeighborX="-3398" custLinFactNeighborY="-26432">
        <dgm:presLayoutVars>
          <dgm:bulletEnabled val="1"/>
        </dgm:presLayoutVars>
      </dgm:prSet>
      <dgm:spPr/>
      <dgm:t>
        <a:bodyPr/>
        <a:lstStyle/>
        <a:p>
          <a:endParaRPr lang="en-US"/>
        </a:p>
      </dgm:t>
    </dgm:pt>
    <dgm:pt modelId="{8C5BFE57-E105-4542-BE6A-812A13F50C00}" type="pres">
      <dgm:prSet presAssocID="{F651CE75-BC8F-4A4D-86C3-27FA12B66900}" presName="invisiNode" presStyleLbl="node1" presStyleIdx="1" presStyleCnt="3"/>
      <dgm:spPr/>
    </dgm:pt>
    <dgm:pt modelId="{2F3C673D-5902-1A49-B60B-5FADEDFBA00E}" type="pres">
      <dgm:prSet presAssocID="{F651CE75-BC8F-4A4D-86C3-27FA12B66900}" presName="imagNode" presStyleLbl="fgImgPlace1" presStyleIdx="1" presStyleCnt="3" custScaleX="263683" custScaleY="211607" custLinFactNeighborX="-4129" custLinFactNeighborY="-29303"/>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6194BEF0-6F8B-084A-9799-096D5935619D}" type="pres">
      <dgm:prSet presAssocID="{062A2F0D-EBF5-D345-BCA6-FE2E438801D3}" presName="sibTrans" presStyleLbl="sibTrans2D1" presStyleIdx="0" presStyleCnt="0"/>
      <dgm:spPr/>
      <dgm:t>
        <a:bodyPr/>
        <a:lstStyle/>
        <a:p>
          <a:endParaRPr lang="en-US"/>
        </a:p>
      </dgm:t>
    </dgm:pt>
    <dgm:pt modelId="{86B5BEBB-FF46-8348-A6E6-4EC60634D7B3}" type="pres">
      <dgm:prSet presAssocID="{6E54CBE7-F8C5-5B4C-BB17-01AD0522702A}" presName="compNode" presStyleCnt="0"/>
      <dgm:spPr/>
    </dgm:pt>
    <dgm:pt modelId="{BC82B820-D0AF-FC4C-9800-9113C0EDFEAD}" type="pres">
      <dgm:prSet presAssocID="{6E54CBE7-F8C5-5B4C-BB17-01AD0522702A}" presName="node" presStyleLbl="node1" presStyleIdx="2" presStyleCnt="3" custScaleX="251850" custScaleY="62363" custLinFactNeighborX="2512" custLinFactNeighborY="-25140">
        <dgm:presLayoutVars>
          <dgm:bulletEnabled val="1"/>
        </dgm:presLayoutVars>
      </dgm:prSet>
      <dgm:spPr/>
      <dgm:t>
        <a:bodyPr/>
        <a:lstStyle/>
        <a:p>
          <a:endParaRPr lang="en-US"/>
        </a:p>
      </dgm:t>
    </dgm:pt>
    <dgm:pt modelId="{79D56698-3F89-7A41-9718-83DAE5D58C16}" type="pres">
      <dgm:prSet presAssocID="{6E54CBE7-F8C5-5B4C-BB17-01AD0522702A}" presName="invisiNode" presStyleLbl="node1" presStyleIdx="2" presStyleCnt="3"/>
      <dgm:spPr/>
    </dgm:pt>
    <dgm:pt modelId="{1ECAE3F6-F405-E645-8855-8779D3831D64}" type="pres">
      <dgm:prSet presAssocID="{6E54CBE7-F8C5-5B4C-BB17-01AD0522702A}" presName="imagNode" presStyleLbl="fgImgPlace1" presStyleIdx="2" presStyleCnt="3" custScaleX="243601" custScaleY="205833" custLinFactNeighborX="2522" custLinFactNeighborY="-2800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2FDB49FA-C4CD-4E6E-B70F-A1C33CCD7C25}" type="presOf" srcId="{AFB641E1-CA3F-5E4D-BAE4-032A118419D1}" destId="{C4F1C9ED-B20B-C440-AF3D-66E5EAFD2A39}" srcOrd="0" destOrd="0" presId="urn:microsoft.com/office/officeart/2005/8/layout/pList2"/>
    <dgm:cxn modelId="{BA369659-5246-4C70-A99E-06DC79AB2883}" type="presOf" srcId="{F651CE75-BC8F-4A4D-86C3-27FA12B66900}" destId="{78F880F3-4A9D-C143-A530-6D70E9B531A6}" srcOrd="0" destOrd="0" presId="urn:microsoft.com/office/officeart/2005/8/layout/pList2"/>
    <dgm:cxn modelId="{ECE59F98-C8F5-DA40-8B29-399051439329}" srcId="{4EB69DE6-064E-C240-8471-4D1431127AAC}" destId="{6E54CBE7-F8C5-5B4C-BB17-01AD0522702A}" srcOrd="2" destOrd="0" parTransId="{F1D23439-AD5F-E648-BE34-83859AA72D86}" sibTransId="{A64A86D2-DFD8-F645-A5CD-DEE1A1CC1E09}"/>
    <dgm:cxn modelId="{53260F5D-22A0-46E6-A91F-DBEE950F2A80}" type="presOf" srcId="{6E54CBE7-F8C5-5B4C-BB17-01AD0522702A}" destId="{BC82B820-D0AF-FC4C-9800-9113C0EDFEAD}" srcOrd="0" destOrd="0" presId="urn:microsoft.com/office/officeart/2005/8/layout/pList2"/>
    <dgm:cxn modelId="{BF1428B3-1E92-824D-BB04-75267595EB8A}" srcId="{4EB69DE6-064E-C240-8471-4D1431127AAC}" destId="{F651CE75-BC8F-4A4D-86C3-27FA12B66900}" srcOrd="1" destOrd="0" parTransId="{31E4BC79-0EF0-8A49-A4F2-4ABB08FDD466}" sibTransId="{062A2F0D-EBF5-D345-BCA6-FE2E438801D3}"/>
    <dgm:cxn modelId="{51ED424F-3086-4C13-9371-D505218091D4}" type="presOf" srcId="{BEA69718-ADBA-0C41-9964-E67115435FFE}" destId="{51BFABB2-05E4-EC4D-B1AE-2E08AFC53669}" srcOrd="0" destOrd="0" presId="urn:microsoft.com/office/officeart/2005/8/layout/pList2"/>
    <dgm:cxn modelId="{C0DACCF6-44A0-B44C-89BE-D01B23F25782}" srcId="{4EB69DE6-064E-C240-8471-4D1431127AAC}" destId="{AFB641E1-CA3F-5E4D-BAE4-032A118419D1}" srcOrd="0" destOrd="0" parTransId="{98FAC306-22B9-9947-AC14-42F64B40A0B2}" sibTransId="{BEA69718-ADBA-0C41-9964-E67115435FFE}"/>
    <dgm:cxn modelId="{B84E5F65-499F-47B1-BA40-C01ABC58E613}" type="presOf" srcId="{4EB69DE6-064E-C240-8471-4D1431127AAC}" destId="{685CA621-00D4-CA46-8660-A9E39FCEB974}" srcOrd="0" destOrd="0" presId="urn:microsoft.com/office/officeart/2005/8/layout/pList2"/>
    <dgm:cxn modelId="{92E664E8-4285-430E-8FD6-C10BF146EFBB}" type="presOf" srcId="{062A2F0D-EBF5-D345-BCA6-FE2E438801D3}" destId="{6194BEF0-6F8B-084A-9799-096D5935619D}" srcOrd="0" destOrd="0" presId="urn:microsoft.com/office/officeart/2005/8/layout/pList2"/>
    <dgm:cxn modelId="{1AA58F4B-3F2A-4793-BA2D-C5F10A405667}" type="presParOf" srcId="{685CA621-00D4-CA46-8660-A9E39FCEB974}" destId="{3F224CEB-60D0-FC4B-B5B0-12DD8152873F}" srcOrd="0" destOrd="0" presId="urn:microsoft.com/office/officeart/2005/8/layout/pList2"/>
    <dgm:cxn modelId="{81A4BFC7-EDC4-412B-BA2D-88089585F88A}" type="presParOf" srcId="{685CA621-00D4-CA46-8660-A9E39FCEB974}" destId="{900BAB1A-1602-1346-BF89-5A7532D9FA14}" srcOrd="1" destOrd="0" presId="urn:microsoft.com/office/officeart/2005/8/layout/pList2"/>
    <dgm:cxn modelId="{D2241EBA-430A-469A-A53C-79619343E7B5}" type="presParOf" srcId="{900BAB1A-1602-1346-BF89-5A7532D9FA14}" destId="{61738C59-823A-234D-930D-42FDE21481B6}" srcOrd="0" destOrd="0" presId="urn:microsoft.com/office/officeart/2005/8/layout/pList2"/>
    <dgm:cxn modelId="{FBB32735-8CFF-4AF8-91EB-66E780CF0583}" type="presParOf" srcId="{61738C59-823A-234D-930D-42FDE21481B6}" destId="{C4F1C9ED-B20B-C440-AF3D-66E5EAFD2A39}" srcOrd="0" destOrd="0" presId="urn:microsoft.com/office/officeart/2005/8/layout/pList2"/>
    <dgm:cxn modelId="{45A1688F-C480-4BBE-8EE6-808588E2F5FB}" type="presParOf" srcId="{61738C59-823A-234D-930D-42FDE21481B6}" destId="{E604DA99-18E2-6A4C-BD53-99F7533C75DB}" srcOrd="1" destOrd="0" presId="urn:microsoft.com/office/officeart/2005/8/layout/pList2"/>
    <dgm:cxn modelId="{F4A9BDC2-22E0-4D41-87CE-963389F1DC84}" type="presParOf" srcId="{61738C59-823A-234D-930D-42FDE21481B6}" destId="{CA479E40-0475-B547-89D6-01AE4FF7AFB5}" srcOrd="2" destOrd="0" presId="urn:microsoft.com/office/officeart/2005/8/layout/pList2"/>
    <dgm:cxn modelId="{0E3B49E8-EB1F-49A3-A3F5-EC7824025503}" type="presParOf" srcId="{900BAB1A-1602-1346-BF89-5A7532D9FA14}" destId="{51BFABB2-05E4-EC4D-B1AE-2E08AFC53669}" srcOrd="1" destOrd="0" presId="urn:microsoft.com/office/officeart/2005/8/layout/pList2"/>
    <dgm:cxn modelId="{006966A0-BB8D-4DBA-9E79-71886B371979}" type="presParOf" srcId="{900BAB1A-1602-1346-BF89-5A7532D9FA14}" destId="{177AAD52-2F20-CE49-841E-6A8914A08368}" srcOrd="2" destOrd="0" presId="urn:microsoft.com/office/officeart/2005/8/layout/pList2"/>
    <dgm:cxn modelId="{3FAFF501-B53D-4E82-9AE9-120638FCAD1F}" type="presParOf" srcId="{177AAD52-2F20-CE49-841E-6A8914A08368}" destId="{78F880F3-4A9D-C143-A530-6D70E9B531A6}" srcOrd="0" destOrd="0" presId="urn:microsoft.com/office/officeart/2005/8/layout/pList2"/>
    <dgm:cxn modelId="{0C5DD6EE-F77B-45C7-8D8E-AF6B7D825964}" type="presParOf" srcId="{177AAD52-2F20-CE49-841E-6A8914A08368}" destId="{8C5BFE57-E105-4542-BE6A-812A13F50C00}" srcOrd="1" destOrd="0" presId="urn:microsoft.com/office/officeart/2005/8/layout/pList2"/>
    <dgm:cxn modelId="{1F2D0918-1D84-469F-B14A-F54F7EE952D5}" type="presParOf" srcId="{177AAD52-2F20-CE49-841E-6A8914A08368}" destId="{2F3C673D-5902-1A49-B60B-5FADEDFBA00E}" srcOrd="2" destOrd="0" presId="urn:microsoft.com/office/officeart/2005/8/layout/pList2"/>
    <dgm:cxn modelId="{F7C260A5-49AC-4D54-8D50-84B737F4E646}" type="presParOf" srcId="{900BAB1A-1602-1346-BF89-5A7532D9FA14}" destId="{6194BEF0-6F8B-084A-9799-096D5935619D}" srcOrd="3" destOrd="0" presId="urn:microsoft.com/office/officeart/2005/8/layout/pList2"/>
    <dgm:cxn modelId="{054C5369-41B1-44AF-A375-81C9DE96D492}" type="presParOf" srcId="{900BAB1A-1602-1346-BF89-5A7532D9FA14}" destId="{86B5BEBB-FF46-8348-A6E6-4EC60634D7B3}" srcOrd="4" destOrd="0" presId="urn:microsoft.com/office/officeart/2005/8/layout/pList2"/>
    <dgm:cxn modelId="{0CFD911F-A74C-4DE8-A5E0-A7E85ECEB92A}" type="presParOf" srcId="{86B5BEBB-FF46-8348-A6E6-4EC60634D7B3}" destId="{BC82B820-D0AF-FC4C-9800-9113C0EDFEAD}" srcOrd="0" destOrd="0" presId="urn:microsoft.com/office/officeart/2005/8/layout/pList2"/>
    <dgm:cxn modelId="{F047996F-3541-4338-B45B-D939ABF17626}" type="presParOf" srcId="{86B5BEBB-FF46-8348-A6E6-4EC60634D7B3}" destId="{79D56698-3F89-7A41-9718-83DAE5D58C16}" srcOrd="1" destOrd="0" presId="urn:microsoft.com/office/officeart/2005/8/layout/pList2"/>
    <dgm:cxn modelId="{AF656473-900D-4303-83A6-94C7147C3B91}" type="presParOf" srcId="{86B5BEBB-FF46-8348-A6E6-4EC60634D7B3}" destId="{1ECAE3F6-F405-E645-8855-8779D3831D64}"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B136B-DEEC-4D4F-91F7-8BC8BD5D1D9C}" type="doc">
      <dgm:prSet loTypeId="urn:microsoft.com/office/officeart/2005/8/layout/equation2" loCatId="process" qsTypeId="urn:microsoft.com/office/officeart/2005/8/quickstyle/simple1" qsCatId="simple" csTypeId="urn:microsoft.com/office/officeart/2005/8/colors/colorful4" csCatId="colorful" phldr="1"/>
      <dgm:spPr/>
    </dgm:pt>
    <dgm:pt modelId="{9882FF2F-8019-47BD-9CEF-2EA292E0FC51}">
      <dgm:prSet phldrT="[Text]" custT="1"/>
      <dgm:spPr/>
      <dgm:t>
        <a:bodyPr/>
        <a:lstStyle/>
        <a:p>
          <a:r>
            <a:rPr lang="en-US" sz="2400" b="1" dirty="0" smtClean="0">
              <a:latin typeface="Century Schoolbook" pitchFamily="18" charset="0"/>
            </a:rPr>
            <a:t>Property/ Housing Management Staff</a:t>
          </a:r>
          <a:endParaRPr lang="en-US" sz="2400" b="1" dirty="0">
            <a:latin typeface="Century Schoolbook" pitchFamily="18" charset="0"/>
          </a:endParaRPr>
        </a:p>
      </dgm:t>
    </dgm:pt>
    <dgm:pt modelId="{0EDF408F-3A5A-44A9-BA02-1A252B499B21}" type="parTrans" cxnId="{E6F4BBFC-F980-4878-982D-F2ADEBFBEE0B}">
      <dgm:prSet/>
      <dgm:spPr/>
      <dgm:t>
        <a:bodyPr/>
        <a:lstStyle/>
        <a:p>
          <a:endParaRPr lang="en-US" sz="1400"/>
        </a:p>
      </dgm:t>
    </dgm:pt>
    <dgm:pt modelId="{32168C08-A900-4B5D-B92F-57EB7FDD6C7C}" type="sibTrans" cxnId="{E6F4BBFC-F980-4878-982D-F2ADEBFBEE0B}">
      <dgm:prSet custT="1"/>
      <dgm:spPr/>
      <dgm:t>
        <a:bodyPr/>
        <a:lstStyle/>
        <a:p>
          <a:endParaRPr lang="en-US" sz="1000" dirty="0"/>
        </a:p>
      </dgm:t>
    </dgm:pt>
    <dgm:pt modelId="{55C2D57D-F264-4CAC-A72C-BD08F331BB29}">
      <dgm:prSet phldrT="[Text]" custT="1"/>
      <dgm:spPr/>
      <dgm:t>
        <a:bodyPr/>
        <a:lstStyle/>
        <a:p>
          <a:r>
            <a:rPr lang="en-US" sz="2400" b="1" dirty="0" smtClean="0">
              <a:latin typeface="Century Schoolbook" pitchFamily="18" charset="0"/>
            </a:rPr>
            <a:t>Supportive Services Providers</a:t>
          </a:r>
          <a:endParaRPr lang="en-US" sz="2400" b="1" dirty="0">
            <a:latin typeface="Century Schoolbook" pitchFamily="18" charset="0"/>
          </a:endParaRPr>
        </a:p>
      </dgm:t>
    </dgm:pt>
    <dgm:pt modelId="{F651BD11-9EDA-4C15-B905-46DA646C11CF}" type="parTrans" cxnId="{54E9C0EE-3902-47C1-B629-82D45F87DCDF}">
      <dgm:prSet/>
      <dgm:spPr/>
      <dgm:t>
        <a:bodyPr/>
        <a:lstStyle/>
        <a:p>
          <a:endParaRPr lang="en-US" sz="1400"/>
        </a:p>
      </dgm:t>
    </dgm:pt>
    <dgm:pt modelId="{BA38E4F0-8CE5-4E05-8D65-11B468E90C61}" type="sibTrans" cxnId="{54E9C0EE-3902-47C1-B629-82D45F87DCDF}">
      <dgm:prSet custT="1"/>
      <dgm:spPr/>
      <dgm:t>
        <a:bodyPr/>
        <a:lstStyle/>
        <a:p>
          <a:endParaRPr lang="en-US" sz="1400" dirty="0"/>
        </a:p>
      </dgm:t>
    </dgm:pt>
    <dgm:pt modelId="{69CA15D3-0F07-4E7B-84EF-57F54FBF4AD8}">
      <dgm:prSet phldrT="[Text]" custT="1"/>
      <dgm:spPr/>
      <dgm:t>
        <a:bodyPr/>
        <a:lstStyle/>
        <a:p>
          <a:r>
            <a:rPr lang="en-US" sz="2400" b="1" dirty="0" smtClean="0">
              <a:latin typeface="Century Schoolbook" pitchFamily="18" charset="0"/>
            </a:rPr>
            <a:t>Tenants sustain stable housing</a:t>
          </a:r>
          <a:endParaRPr lang="en-US" sz="2400" b="1" dirty="0">
            <a:latin typeface="Century Schoolbook" pitchFamily="18" charset="0"/>
          </a:endParaRPr>
        </a:p>
      </dgm:t>
    </dgm:pt>
    <dgm:pt modelId="{C7BE6FA2-95A5-40DB-8888-6C07616C27E0}" type="parTrans" cxnId="{FA14F4B6-0AA5-4C30-8479-DA0F9ADC7A5A}">
      <dgm:prSet/>
      <dgm:spPr/>
      <dgm:t>
        <a:bodyPr/>
        <a:lstStyle/>
        <a:p>
          <a:endParaRPr lang="en-US" sz="1400"/>
        </a:p>
      </dgm:t>
    </dgm:pt>
    <dgm:pt modelId="{39C6D3D1-30BD-4E8A-93AE-E46C326A568C}" type="sibTrans" cxnId="{FA14F4B6-0AA5-4C30-8479-DA0F9ADC7A5A}">
      <dgm:prSet/>
      <dgm:spPr/>
      <dgm:t>
        <a:bodyPr/>
        <a:lstStyle/>
        <a:p>
          <a:endParaRPr lang="en-US" sz="1400"/>
        </a:p>
      </dgm:t>
    </dgm:pt>
    <dgm:pt modelId="{A880567C-CAE6-43EF-8C7D-CD923BE3713B}" type="pres">
      <dgm:prSet presAssocID="{D18B136B-DEEC-4D4F-91F7-8BC8BD5D1D9C}" presName="Name0" presStyleCnt="0">
        <dgm:presLayoutVars>
          <dgm:dir/>
          <dgm:resizeHandles val="exact"/>
        </dgm:presLayoutVars>
      </dgm:prSet>
      <dgm:spPr/>
    </dgm:pt>
    <dgm:pt modelId="{929C8B65-81C2-4548-8F73-25E4584D44C2}" type="pres">
      <dgm:prSet presAssocID="{D18B136B-DEEC-4D4F-91F7-8BC8BD5D1D9C}" presName="vNodes" presStyleCnt="0"/>
      <dgm:spPr/>
    </dgm:pt>
    <dgm:pt modelId="{1537EE85-4E9D-4F3D-811A-B288D493B0A1}" type="pres">
      <dgm:prSet presAssocID="{9882FF2F-8019-47BD-9CEF-2EA292E0FC51}" presName="node" presStyleLbl="node1" presStyleIdx="0" presStyleCnt="3" custScaleX="283500" custScaleY="159690">
        <dgm:presLayoutVars>
          <dgm:bulletEnabled val="1"/>
        </dgm:presLayoutVars>
      </dgm:prSet>
      <dgm:spPr/>
      <dgm:t>
        <a:bodyPr/>
        <a:lstStyle/>
        <a:p>
          <a:endParaRPr lang="en-US"/>
        </a:p>
      </dgm:t>
    </dgm:pt>
    <dgm:pt modelId="{BEDFF6AE-2E4B-4D8D-B947-0E419AE57150}" type="pres">
      <dgm:prSet presAssocID="{32168C08-A900-4B5D-B92F-57EB7FDD6C7C}" presName="spacerT" presStyleCnt="0"/>
      <dgm:spPr/>
    </dgm:pt>
    <dgm:pt modelId="{E8379A4B-10C0-44BA-BAD3-F46690080B00}" type="pres">
      <dgm:prSet presAssocID="{32168C08-A900-4B5D-B92F-57EB7FDD6C7C}" presName="sibTrans" presStyleLbl="sibTrans2D1" presStyleIdx="0" presStyleCnt="2"/>
      <dgm:spPr/>
      <dgm:t>
        <a:bodyPr/>
        <a:lstStyle/>
        <a:p>
          <a:endParaRPr lang="en-US"/>
        </a:p>
      </dgm:t>
    </dgm:pt>
    <dgm:pt modelId="{85AE578A-D0C0-4498-A88D-6CD7972C28F0}" type="pres">
      <dgm:prSet presAssocID="{32168C08-A900-4B5D-B92F-57EB7FDD6C7C}" presName="spacerB" presStyleCnt="0"/>
      <dgm:spPr/>
    </dgm:pt>
    <dgm:pt modelId="{96F7220A-B0FA-469F-B489-2AE4DA251E58}" type="pres">
      <dgm:prSet presAssocID="{55C2D57D-F264-4CAC-A72C-BD08F331BB29}" presName="node" presStyleLbl="node1" presStyleIdx="1" presStyleCnt="3" custScaleX="283500" custScaleY="159690">
        <dgm:presLayoutVars>
          <dgm:bulletEnabled val="1"/>
        </dgm:presLayoutVars>
      </dgm:prSet>
      <dgm:spPr/>
      <dgm:t>
        <a:bodyPr/>
        <a:lstStyle/>
        <a:p>
          <a:endParaRPr lang="en-US"/>
        </a:p>
      </dgm:t>
    </dgm:pt>
    <dgm:pt modelId="{4B0361FD-3426-4C95-A66C-5DDF081789AE}" type="pres">
      <dgm:prSet presAssocID="{D18B136B-DEEC-4D4F-91F7-8BC8BD5D1D9C}" presName="sibTransLast" presStyleLbl="sibTrans2D1" presStyleIdx="1" presStyleCnt="2" custAng="21231709" custScaleX="148369" custLinFactNeighborX="-43407" custLinFactNeighborY="-42617"/>
      <dgm:spPr>
        <a:prstGeom prst="mathEqual">
          <a:avLst/>
        </a:prstGeom>
      </dgm:spPr>
      <dgm:t>
        <a:bodyPr/>
        <a:lstStyle/>
        <a:p>
          <a:endParaRPr lang="en-US"/>
        </a:p>
      </dgm:t>
    </dgm:pt>
    <dgm:pt modelId="{36BBE929-346C-4EA1-8D0A-16E9DEC65A3B}" type="pres">
      <dgm:prSet presAssocID="{D18B136B-DEEC-4D4F-91F7-8BC8BD5D1D9C}" presName="connectorText" presStyleLbl="sibTrans2D1" presStyleIdx="1" presStyleCnt="2"/>
      <dgm:spPr/>
      <dgm:t>
        <a:bodyPr/>
        <a:lstStyle/>
        <a:p>
          <a:endParaRPr lang="en-US"/>
        </a:p>
      </dgm:t>
    </dgm:pt>
    <dgm:pt modelId="{2CB17727-02D1-4C2D-BEDA-FA750824BB26}" type="pres">
      <dgm:prSet presAssocID="{D18B136B-DEEC-4D4F-91F7-8BC8BD5D1D9C}" presName="lastNode" presStyleLbl="node1" presStyleIdx="2" presStyleCnt="3" custScaleX="91587" custScaleY="89872" custLinFactNeighborX="-5303" custLinFactNeighborY="12683">
        <dgm:presLayoutVars>
          <dgm:bulletEnabled val="1"/>
        </dgm:presLayoutVars>
      </dgm:prSet>
      <dgm:spPr>
        <a:prstGeom prst="flowChartProcess">
          <a:avLst/>
        </a:prstGeom>
      </dgm:spPr>
      <dgm:t>
        <a:bodyPr/>
        <a:lstStyle/>
        <a:p>
          <a:endParaRPr lang="en-US"/>
        </a:p>
      </dgm:t>
    </dgm:pt>
  </dgm:ptLst>
  <dgm:cxnLst>
    <dgm:cxn modelId="{E6F4BBFC-F980-4878-982D-F2ADEBFBEE0B}" srcId="{D18B136B-DEEC-4D4F-91F7-8BC8BD5D1D9C}" destId="{9882FF2F-8019-47BD-9CEF-2EA292E0FC51}" srcOrd="0" destOrd="0" parTransId="{0EDF408F-3A5A-44A9-BA02-1A252B499B21}" sibTransId="{32168C08-A900-4B5D-B92F-57EB7FDD6C7C}"/>
    <dgm:cxn modelId="{4DCB747E-F1BC-4A0A-A465-B6AFD0E71C8B}" type="presOf" srcId="{BA38E4F0-8CE5-4E05-8D65-11B468E90C61}" destId="{4B0361FD-3426-4C95-A66C-5DDF081789AE}" srcOrd="0" destOrd="0" presId="urn:microsoft.com/office/officeart/2005/8/layout/equation2"/>
    <dgm:cxn modelId="{FA14F4B6-0AA5-4C30-8479-DA0F9ADC7A5A}" srcId="{D18B136B-DEEC-4D4F-91F7-8BC8BD5D1D9C}" destId="{69CA15D3-0F07-4E7B-84EF-57F54FBF4AD8}" srcOrd="2" destOrd="0" parTransId="{C7BE6FA2-95A5-40DB-8888-6C07616C27E0}" sibTransId="{39C6D3D1-30BD-4E8A-93AE-E46C326A568C}"/>
    <dgm:cxn modelId="{280D9E7E-0394-4B90-98A5-F3FA34EC4200}" type="presOf" srcId="{55C2D57D-F264-4CAC-A72C-BD08F331BB29}" destId="{96F7220A-B0FA-469F-B489-2AE4DA251E58}" srcOrd="0" destOrd="0" presId="urn:microsoft.com/office/officeart/2005/8/layout/equation2"/>
    <dgm:cxn modelId="{0B2D96B8-A14A-4C0D-A625-A24A3A7CE2AE}" type="presOf" srcId="{69CA15D3-0F07-4E7B-84EF-57F54FBF4AD8}" destId="{2CB17727-02D1-4C2D-BEDA-FA750824BB26}" srcOrd="0" destOrd="0" presId="urn:microsoft.com/office/officeart/2005/8/layout/equation2"/>
    <dgm:cxn modelId="{EA99AA4C-8A64-4A99-80FE-11FBE9951255}" type="presOf" srcId="{9882FF2F-8019-47BD-9CEF-2EA292E0FC51}" destId="{1537EE85-4E9D-4F3D-811A-B288D493B0A1}" srcOrd="0" destOrd="0" presId="urn:microsoft.com/office/officeart/2005/8/layout/equation2"/>
    <dgm:cxn modelId="{4E244A08-D964-4FCF-A802-E85D7B5401ED}" type="presOf" srcId="{D18B136B-DEEC-4D4F-91F7-8BC8BD5D1D9C}" destId="{A880567C-CAE6-43EF-8C7D-CD923BE3713B}" srcOrd="0" destOrd="0" presId="urn:microsoft.com/office/officeart/2005/8/layout/equation2"/>
    <dgm:cxn modelId="{54E9C0EE-3902-47C1-B629-82D45F87DCDF}" srcId="{D18B136B-DEEC-4D4F-91F7-8BC8BD5D1D9C}" destId="{55C2D57D-F264-4CAC-A72C-BD08F331BB29}" srcOrd="1" destOrd="0" parTransId="{F651BD11-9EDA-4C15-B905-46DA646C11CF}" sibTransId="{BA38E4F0-8CE5-4E05-8D65-11B468E90C61}"/>
    <dgm:cxn modelId="{3211FD08-35B2-4113-A745-DA600E1916F7}" type="presOf" srcId="{BA38E4F0-8CE5-4E05-8D65-11B468E90C61}" destId="{36BBE929-346C-4EA1-8D0A-16E9DEC65A3B}" srcOrd="1" destOrd="0" presId="urn:microsoft.com/office/officeart/2005/8/layout/equation2"/>
    <dgm:cxn modelId="{B4FA8CCB-6B0D-42C8-8169-0D58AD5020B9}" type="presOf" srcId="{32168C08-A900-4B5D-B92F-57EB7FDD6C7C}" destId="{E8379A4B-10C0-44BA-BAD3-F46690080B00}" srcOrd="0" destOrd="0" presId="urn:microsoft.com/office/officeart/2005/8/layout/equation2"/>
    <dgm:cxn modelId="{6A0F1754-5A3D-4F62-96CE-19415FAAFBDF}" type="presParOf" srcId="{A880567C-CAE6-43EF-8C7D-CD923BE3713B}" destId="{929C8B65-81C2-4548-8F73-25E4584D44C2}" srcOrd="0" destOrd="0" presId="urn:microsoft.com/office/officeart/2005/8/layout/equation2"/>
    <dgm:cxn modelId="{3CE10C67-2498-4791-99A6-34C37C3D2796}" type="presParOf" srcId="{929C8B65-81C2-4548-8F73-25E4584D44C2}" destId="{1537EE85-4E9D-4F3D-811A-B288D493B0A1}" srcOrd="0" destOrd="0" presId="urn:microsoft.com/office/officeart/2005/8/layout/equation2"/>
    <dgm:cxn modelId="{E4B26ED4-B546-40D1-A1B9-5300A96B3348}" type="presParOf" srcId="{929C8B65-81C2-4548-8F73-25E4584D44C2}" destId="{BEDFF6AE-2E4B-4D8D-B947-0E419AE57150}" srcOrd="1" destOrd="0" presId="urn:microsoft.com/office/officeart/2005/8/layout/equation2"/>
    <dgm:cxn modelId="{C6EA6D0E-24B2-4B8A-B789-B508D4582C1B}" type="presParOf" srcId="{929C8B65-81C2-4548-8F73-25E4584D44C2}" destId="{E8379A4B-10C0-44BA-BAD3-F46690080B00}" srcOrd="2" destOrd="0" presId="urn:microsoft.com/office/officeart/2005/8/layout/equation2"/>
    <dgm:cxn modelId="{CB8EF427-D167-4404-80C5-CD0096D7EA60}" type="presParOf" srcId="{929C8B65-81C2-4548-8F73-25E4584D44C2}" destId="{85AE578A-D0C0-4498-A88D-6CD7972C28F0}" srcOrd="3" destOrd="0" presId="urn:microsoft.com/office/officeart/2005/8/layout/equation2"/>
    <dgm:cxn modelId="{CA2CD241-4540-41CB-A0E0-B425760324F6}" type="presParOf" srcId="{929C8B65-81C2-4548-8F73-25E4584D44C2}" destId="{96F7220A-B0FA-469F-B489-2AE4DA251E58}" srcOrd="4" destOrd="0" presId="urn:microsoft.com/office/officeart/2005/8/layout/equation2"/>
    <dgm:cxn modelId="{A55BAEAB-810C-4EE6-9447-87D43F5DB0E3}" type="presParOf" srcId="{A880567C-CAE6-43EF-8C7D-CD923BE3713B}" destId="{4B0361FD-3426-4C95-A66C-5DDF081789AE}" srcOrd="1" destOrd="0" presId="urn:microsoft.com/office/officeart/2005/8/layout/equation2"/>
    <dgm:cxn modelId="{5CD852F3-FC9C-4A2C-B792-7868916EEB3A}" type="presParOf" srcId="{4B0361FD-3426-4C95-A66C-5DDF081789AE}" destId="{36BBE929-346C-4EA1-8D0A-16E9DEC65A3B}" srcOrd="0" destOrd="0" presId="urn:microsoft.com/office/officeart/2005/8/layout/equation2"/>
    <dgm:cxn modelId="{D8BBCC5A-5E35-4FE2-8EA0-F62230025725}" type="presParOf" srcId="{A880567C-CAE6-43EF-8C7D-CD923BE3713B}" destId="{2CB17727-02D1-4C2D-BEDA-FA750824BB2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1B9A81-74C3-4365-ABC9-B2457419B7AC}"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10484EE4-CEDA-48B2-9E2C-3FD51A38FCDA}">
      <dgm:prSet phldrT="[Text]"/>
      <dgm:spPr/>
      <dgm:t>
        <a:bodyPr/>
        <a:lstStyle/>
        <a:p>
          <a:r>
            <a:rPr lang="en-US" b="1" dirty="0" smtClean="0">
              <a:latin typeface="Century Schoolbook" panose="02040604050505020304" pitchFamily="18" charset="0"/>
            </a:rPr>
            <a:t>Health</a:t>
          </a:r>
          <a:endParaRPr lang="en-US" b="1" dirty="0">
            <a:latin typeface="Century Schoolbook" panose="02040604050505020304" pitchFamily="18" charset="0"/>
          </a:endParaRPr>
        </a:p>
      </dgm:t>
    </dgm:pt>
    <dgm:pt modelId="{C8E73337-8577-4994-862C-65187C16D320}" type="parTrans" cxnId="{E0737FC4-DA30-4F22-9D9A-0531DFA7997A}">
      <dgm:prSet/>
      <dgm:spPr/>
      <dgm:t>
        <a:bodyPr/>
        <a:lstStyle/>
        <a:p>
          <a:endParaRPr lang="en-US">
            <a:latin typeface="Century Schoolbook" panose="02040604050505020304" pitchFamily="18" charset="0"/>
          </a:endParaRPr>
        </a:p>
      </dgm:t>
    </dgm:pt>
    <dgm:pt modelId="{8F013990-1155-4887-9762-74158859753B}" type="sibTrans" cxnId="{E0737FC4-DA30-4F22-9D9A-0531DFA7997A}">
      <dgm:prSet/>
      <dgm:spPr/>
      <dgm:t>
        <a:bodyPr/>
        <a:lstStyle/>
        <a:p>
          <a:endParaRPr lang="en-US">
            <a:latin typeface="Century Schoolbook" panose="02040604050505020304" pitchFamily="18" charset="0"/>
          </a:endParaRPr>
        </a:p>
      </dgm:t>
    </dgm:pt>
    <dgm:pt modelId="{3741B958-FC30-4DE0-BFD4-93284AD4A121}">
      <dgm:prSet phldrT="[Text]" custT="1"/>
      <dgm:spPr>
        <a:solidFill>
          <a:srgbClr val="FFCC00"/>
        </a:solidFill>
        <a:ln>
          <a:solidFill>
            <a:schemeClr val="tx1"/>
          </a:solidFill>
        </a:ln>
      </dgm:spPr>
      <dgm:t>
        <a:bodyPr/>
        <a:lstStyle/>
        <a:p>
          <a:r>
            <a:rPr lang="en-US" sz="1800" b="1" dirty="0" smtClean="0">
              <a:solidFill>
                <a:srgbClr val="000000"/>
              </a:solidFill>
              <a:latin typeface="Century Schoolbook" panose="02040604050505020304" pitchFamily="18" charset="0"/>
            </a:rPr>
            <a:t>Housing</a:t>
          </a:r>
          <a:endParaRPr lang="en-US" sz="1800" b="1" dirty="0">
            <a:solidFill>
              <a:srgbClr val="000000"/>
            </a:solidFill>
            <a:latin typeface="Century Schoolbook" panose="02040604050505020304" pitchFamily="18" charset="0"/>
          </a:endParaRPr>
        </a:p>
      </dgm:t>
    </dgm:pt>
    <dgm:pt modelId="{E8ECF6D8-D522-48CA-B3DE-01C476EF05EE}" type="parTrans" cxnId="{21DEB039-B571-473B-9818-BC1FCDF61C53}">
      <dgm:prSet/>
      <dgm:spPr/>
      <dgm:t>
        <a:bodyPr/>
        <a:lstStyle/>
        <a:p>
          <a:endParaRPr lang="en-US">
            <a:latin typeface="Century Schoolbook" panose="02040604050505020304" pitchFamily="18" charset="0"/>
          </a:endParaRPr>
        </a:p>
      </dgm:t>
    </dgm:pt>
    <dgm:pt modelId="{A453E74E-7BC3-4CF2-AEB0-27BBE4C0E3AF}" type="sibTrans" cxnId="{21DEB039-B571-473B-9818-BC1FCDF61C53}">
      <dgm:prSet/>
      <dgm:spPr/>
      <dgm:t>
        <a:bodyPr/>
        <a:lstStyle/>
        <a:p>
          <a:endParaRPr lang="en-US">
            <a:latin typeface="Century Schoolbook" panose="02040604050505020304" pitchFamily="18" charset="0"/>
          </a:endParaRPr>
        </a:p>
      </dgm:t>
    </dgm:pt>
    <dgm:pt modelId="{72FDDD1D-5370-4401-88DE-48B3D252AC6C}">
      <dgm:prSet phldrT="[Text]" custT="1"/>
      <dgm:spPr/>
      <dgm:t>
        <a:bodyPr/>
        <a:lstStyle/>
        <a:p>
          <a:r>
            <a:rPr lang="en-US" sz="1600" b="1" dirty="0" smtClean="0">
              <a:latin typeface="Century Schoolbook" panose="02040604050505020304" pitchFamily="18" charset="0"/>
            </a:rPr>
            <a:t>Economic Status</a:t>
          </a:r>
          <a:endParaRPr lang="en-US" sz="1600" b="1" dirty="0">
            <a:latin typeface="Century Schoolbook" panose="02040604050505020304" pitchFamily="18" charset="0"/>
          </a:endParaRPr>
        </a:p>
      </dgm:t>
    </dgm:pt>
    <dgm:pt modelId="{F911F91D-4D33-41B1-9360-A04BDD31FE5E}" type="parTrans" cxnId="{E89C659C-6E7D-44A8-8077-34C56CCAC0B0}">
      <dgm:prSet/>
      <dgm:spPr/>
      <dgm:t>
        <a:bodyPr/>
        <a:lstStyle/>
        <a:p>
          <a:endParaRPr lang="en-US">
            <a:latin typeface="Century Schoolbook" panose="02040604050505020304" pitchFamily="18" charset="0"/>
          </a:endParaRPr>
        </a:p>
      </dgm:t>
    </dgm:pt>
    <dgm:pt modelId="{21EE3144-3269-478B-8981-9B33154CC51A}" type="sibTrans" cxnId="{E89C659C-6E7D-44A8-8077-34C56CCAC0B0}">
      <dgm:prSet/>
      <dgm:spPr/>
      <dgm:t>
        <a:bodyPr/>
        <a:lstStyle/>
        <a:p>
          <a:endParaRPr lang="en-US">
            <a:latin typeface="Century Schoolbook" panose="02040604050505020304" pitchFamily="18" charset="0"/>
          </a:endParaRPr>
        </a:p>
      </dgm:t>
    </dgm:pt>
    <dgm:pt modelId="{141555A1-A4C6-4C1B-8320-E9FAE27306B5}">
      <dgm:prSet phldrT="[Text]" custT="1"/>
      <dgm:spPr/>
      <dgm:t>
        <a:bodyPr/>
        <a:lstStyle/>
        <a:p>
          <a:r>
            <a:rPr lang="en-US" sz="1800" b="1" dirty="0" smtClean="0">
              <a:latin typeface="Century Schoolbook" panose="02040604050505020304" pitchFamily="18" charset="0"/>
            </a:rPr>
            <a:t>Poverty</a:t>
          </a:r>
          <a:endParaRPr lang="en-US" sz="1800" b="1" dirty="0">
            <a:latin typeface="Century Schoolbook" panose="02040604050505020304" pitchFamily="18" charset="0"/>
          </a:endParaRPr>
        </a:p>
      </dgm:t>
    </dgm:pt>
    <dgm:pt modelId="{A8AFB714-BABF-4BBA-A0FF-C78BA12491CD}" type="parTrans" cxnId="{CDA297AC-3B3A-4B54-A38C-35ED1C75358D}">
      <dgm:prSet/>
      <dgm:spPr/>
      <dgm:t>
        <a:bodyPr/>
        <a:lstStyle/>
        <a:p>
          <a:endParaRPr lang="en-US">
            <a:latin typeface="Century Schoolbook" panose="02040604050505020304" pitchFamily="18" charset="0"/>
          </a:endParaRPr>
        </a:p>
      </dgm:t>
    </dgm:pt>
    <dgm:pt modelId="{35CA5860-6418-4D43-98C9-6E067EB506C6}" type="sibTrans" cxnId="{CDA297AC-3B3A-4B54-A38C-35ED1C75358D}">
      <dgm:prSet/>
      <dgm:spPr/>
      <dgm:t>
        <a:bodyPr/>
        <a:lstStyle/>
        <a:p>
          <a:endParaRPr lang="en-US">
            <a:latin typeface="Century Schoolbook" panose="02040604050505020304" pitchFamily="18" charset="0"/>
          </a:endParaRPr>
        </a:p>
      </dgm:t>
    </dgm:pt>
    <dgm:pt modelId="{46634130-9391-4725-96C9-4A2095D8C779}">
      <dgm:prSet phldrT="[Text]" custT="1"/>
      <dgm:spPr/>
      <dgm:t>
        <a:bodyPr/>
        <a:lstStyle/>
        <a:p>
          <a:r>
            <a:rPr lang="en-US" sz="2000" b="1" dirty="0" smtClean="0">
              <a:latin typeface="Century Schoolbook" panose="02040604050505020304" pitchFamily="18" charset="0"/>
            </a:rPr>
            <a:t>Race</a:t>
          </a:r>
          <a:endParaRPr lang="en-US" sz="2000" b="1" dirty="0">
            <a:latin typeface="Century Schoolbook" panose="02040604050505020304" pitchFamily="18" charset="0"/>
          </a:endParaRPr>
        </a:p>
      </dgm:t>
    </dgm:pt>
    <dgm:pt modelId="{0B8A30F6-19C8-4004-AD1D-D64281FC1B7E}" type="parTrans" cxnId="{B377BA66-18D9-4A9C-9AB2-36CECE96C992}">
      <dgm:prSet/>
      <dgm:spPr/>
      <dgm:t>
        <a:bodyPr/>
        <a:lstStyle/>
        <a:p>
          <a:endParaRPr lang="en-US">
            <a:latin typeface="Century Schoolbook" panose="02040604050505020304" pitchFamily="18" charset="0"/>
          </a:endParaRPr>
        </a:p>
      </dgm:t>
    </dgm:pt>
    <dgm:pt modelId="{8B3ACB9B-783A-4A8E-A1DF-E328CDF528E2}" type="sibTrans" cxnId="{B377BA66-18D9-4A9C-9AB2-36CECE96C992}">
      <dgm:prSet/>
      <dgm:spPr/>
      <dgm:t>
        <a:bodyPr/>
        <a:lstStyle/>
        <a:p>
          <a:endParaRPr lang="en-US">
            <a:latin typeface="Century Schoolbook" panose="02040604050505020304" pitchFamily="18" charset="0"/>
          </a:endParaRPr>
        </a:p>
      </dgm:t>
    </dgm:pt>
    <dgm:pt modelId="{FBEF401B-C9D7-4FAE-88D8-B05BA2AC2F4F}">
      <dgm:prSet custT="1"/>
      <dgm:spPr/>
      <dgm:t>
        <a:bodyPr/>
        <a:lstStyle/>
        <a:p>
          <a:r>
            <a:rPr lang="en-US" sz="1800" b="1" dirty="0" smtClean="0">
              <a:latin typeface="Century Schoolbook" panose="02040604050505020304" pitchFamily="18" charset="0"/>
            </a:rPr>
            <a:t>Employ-</a:t>
          </a:r>
          <a:r>
            <a:rPr lang="en-US" sz="1800" b="1" dirty="0" err="1" smtClean="0">
              <a:latin typeface="Century Schoolbook" panose="02040604050505020304" pitchFamily="18" charset="0"/>
            </a:rPr>
            <a:t>ment</a:t>
          </a:r>
          <a:endParaRPr lang="en-US" sz="1800" b="1" dirty="0">
            <a:latin typeface="Century Schoolbook" panose="02040604050505020304" pitchFamily="18" charset="0"/>
          </a:endParaRPr>
        </a:p>
      </dgm:t>
    </dgm:pt>
    <dgm:pt modelId="{1D279948-A878-413E-A50B-09C5C1F6F865}" type="parTrans" cxnId="{FC00F757-50C2-44AD-B0A5-9ACD9E315C17}">
      <dgm:prSet/>
      <dgm:spPr/>
      <dgm:t>
        <a:bodyPr/>
        <a:lstStyle/>
        <a:p>
          <a:endParaRPr lang="en-US">
            <a:latin typeface="Century Schoolbook" panose="02040604050505020304" pitchFamily="18" charset="0"/>
          </a:endParaRPr>
        </a:p>
      </dgm:t>
    </dgm:pt>
    <dgm:pt modelId="{E8E4E3A6-5E27-4DFF-B13E-60F6F4B8DBB0}" type="sibTrans" cxnId="{FC00F757-50C2-44AD-B0A5-9ACD9E315C17}">
      <dgm:prSet/>
      <dgm:spPr/>
      <dgm:t>
        <a:bodyPr/>
        <a:lstStyle/>
        <a:p>
          <a:endParaRPr lang="en-US">
            <a:latin typeface="Century Schoolbook" panose="02040604050505020304" pitchFamily="18" charset="0"/>
          </a:endParaRPr>
        </a:p>
      </dgm:t>
    </dgm:pt>
    <dgm:pt modelId="{0BFD5700-7642-4683-9FC0-D0201424C6EC}" type="pres">
      <dgm:prSet presAssocID="{A01B9A81-74C3-4365-ABC9-B2457419B7AC}" presName="Name0" presStyleCnt="0">
        <dgm:presLayoutVars>
          <dgm:chMax val="1"/>
          <dgm:dir/>
          <dgm:animLvl val="ctr"/>
          <dgm:resizeHandles val="exact"/>
        </dgm:presLayoutVars>
      </dgm:prSet>
      <dgm:spPr/>
      <dgm:t>
        <a:bodyPr/>
        <a:lstStyle/>
        <a:p>
          <a:endParaRPr lang="en-US"/>
        </a:p>
      </dgm:t>
    </dgm:pt>
    <dgm:pt modelId="{58F7ECF7-897E-4CC3-B86D-5E77163835BF}" type="pres">
      <dgm:prSet presAssocID="{10484EE4-CEDA-48B2-9E2C-3FD51A38FCDA}" presName="centerShape" presStyleLbl="node0" presStyleIdx="0" presStyleCnt="1"/>
      <dgm:spPr/>
      <dgm:t>
        <a:bodyPr/>
        <a:lstStyle/>
        <a:p>
          <a:endParaRPr lang="en-US"/>
        </a:p>
      </dgm:t>
    </dgm:pt>
    <dgm:pt modelId="{1E1F339D-6CFE-46C4-A3A4-44C92F900080}" type="pres">
      <dgm:prSet presAssocID="{3741B958-FC30-4DE0-BFD4-93284AD4A121}" presName="node" presStyleLbl="node1" presStyleIdx="0" presStyleCnt="5">
        <dgm:presLayoutVars>
          <dgm:bulletEnabled val="1"/>
        </dgm:presLayoutVars>
      </dgm:prSet>
      <dgm:spPr/>
      <dgm:t>
        <a:bodyPr/>
        <a:lstStyle/>
        <a:p>
          <a:endParaRPr lang="en-US"/>
        </a:p>
      </dgm:t>
    </dgm:pt>
    <dgm:pt modelId="{BCD8EB2F-5BC4-4F5F-88FC-E1EDE5A947CB}" type="pres">
      <dgm:prSet presAssocID="{3741B958-FC30-4DE0-BFD4-93284AD4A121}" presName="dummy" presStyleCnt="0"/>
      <dgm:spPr/>
    </dgm:pt>
    <dgm:pt modelId="{8099DCE5-A430-4069-A3F3-A07FACE014D3}" type="pres">
      <dgm:prSet presAssocID="{A453E74E-7BC3-4CF2-AEB0-27BBE4C0E3AF}" presName="sibTrans" presStyleLbl="sibTrans2D1" presStyleIdx="0" presStyleCnt="5"/>
      <dgm:spPr/>
      <dgm:t>
        <a:bodyPr/>
        <a:lstStyle/>
        <a:p>
          <a:endParaRPr lang="en-US"/>
        </a:p>
      </dgm:t>
    </dgm:pt>
    <dgm:pt modelId="{9BA448A7-3764-403E-A246-5BEAD66A490D}" type="pres">
      <dgm:prSet presAssocID="{FBEF401B-C9D7-4FAE-88D8-B05BA2AC2F4F}" presName="node" presStyleLbl="node1" presStyleIdx="1" presStyleCnt="5">
        <dgm:presLayoutVars>
          <dgm:bulletEnabled val="1"/>
        </dgm:presLayoutVars>
      </dgm:prSet>
      <dgm:spPr/>
      <dgm:t>
        <a:bodyPr/>
        <a:lstStyle/>
        <a:p>
          <a:endParaRPr lang="en-US"/>
        </a:p>
      </dgm:t>
    </dgm:pt>
    <dgm:pt modelId="{17754544-49EA-4B53-9939-B73510E4055C}" type="pres">
      <dgm:prSet presAssocID="{FBEF401B-C9D7-4FAE-88D8-B05BA2AC2F4F}" presName="dummy" presStyleCnt="0"/>
      <dgm:spPr/>
    </dgm:pt>
    <dgm:pt modelId="{477C9F52-8B57-4C5C-A42B-A3FFB3D6D1EC}" type="pres">
      <dgm:prSet presAssocID="{E8E4E3A6-5E27-4DFF-B13E-60F6F4B8DBB0}" presName="sibTrans" presStyleLbl="sibTrans2D1" presStyleIdx="1" presStyleCnt="5"/>
      <dgm:spPr/>
      <dgm:t>
        <a:bodyPr/>
        <a:lstStyle/>
        <a:p>
          <a:endParaRPr lang="en-US"/>
        </a:p>
      </dgm:t>
    </dgm:pt>
    <dgm:pt modelId="{1EF7A904-A3BC-4352-9A5A-526303F6B6B2}" type="pres">
      <dgm:prSet presAssocID="{72FDDD1D-5370-4401-88DE-48B3D252AC6C}" presName="node" presStyleLbl="node1" presStyleIdx="2" presStyleCnt="5" custScaleX="109805" custScaleY="106116">
        <dgm:presLayoutVars>
          <dgm:bulletEnabled val="1"/>
        </dgm:presLayoutVars>
      </dgm:prSet>
      <dgm:spPr/>
      <dgm:t>
        <a:bodyPr/>
        <a:lstStyle/>
        <a:p>
          <a:endParaRPr lang="en-US"/>
        </a:p>
      </dgm:t>
    </dgm:pt>
    <dgm:pt modelId="{572BD101-5BF8-469F-9B5E-8DC421D52DDD}" type="pres">
      <dgm:prSet presAssocID="{72FDDD1D-5370-4401-88DE-48B3D252AC6C}" presName="dummy" presStyleCnt="0"/>
      <dgm:spPr/>
    </dgm:pt>
    <dgm:pt modelId="{EEC20114-8FE6-441F-9A77-598D6B2A0874}" type="pres">
      <dgm:prSet presAssocID="{21EE3144-3269-478B-8981-9B33154CC51A}" presName="sibTrans" presStyleLbl="sibTrans2D1" presStyleIdx="2" presStyleCnt="5"/>
      <dgm:spPr/>
      <dgm:t>
        <a:bodyPr/>
        <a:lstStyle/>
        <a:p>
          <a:endParaRPr lang="en-US"/>
        </a:p>
      </dgm:t>
    </dgm:pt>
    <dgm:pt modelId="{960121DA-9998-4235-A61C-8FB2C548DAEE}" type="pres">
      <dgm:prSet presAssocID="{141555A1-A4C6-4C1B-8320-E9FAE27306B5}" presName="node" presStyleLbl="node1" presStyleIdx="3" presStyleCnt="5">
        <dgm:presLayoutVars>
          <dgm:bulletEnabled val="1"/>
        </dgm:presLayoutVars>
      </dgm:prSet>
      <dgm:spPr/>
      <dgm:t>
        <a:bodyPr/>
        <a:lstStyle/>
        <a:p>
          <a:endParaRPr lang="en-US"/>
        </a:p>
      </dgm:t>
    </dgm:pt>
    <dgm:pt modelId="{1F73BB04-6F4F-4DAC-9FFA-7C5B815AC26D}" type="pres">
      <dgm:prSet presAssocID="{141555A1-A4C6-4C1B-8320-E9FAE27306B5}" presName="dummy" presStyleCnt="0"/>
      <dgm:spPr/>
    </dgm:pt>
    <dgm:pt modelId="{7E2AB1CC-7F10-43FC-A38A-CFB03D078267}" type="pres">
      <dgm:prSet presAssocID="{35CA5860-6418-4D43-98C9-6E067EB506C6}" presName="sibTrans" presStyleLbl="sibTrans2D1" presStyleIdx="3" presStyleCnt="5"/>
      <dgm:spPr/>
      <dgm:t>
        <a:bodyPr/>
        <a:lstStyle/>
        <a:p>
          <a:endParaRPr lang="en-US"/>
        </a:p>
      </dgm:t>
    </dgm:pt>
    <dgm:pt modelId="{16E3E0FC-9B7F-494B-B537-9DEE2B32B8C0}" type="pres">
      <dgm:prSet presAssocID="{46634130-9391-4725-96C9-4A2095D8C779}" presName="node" presStyleLbl="node1" presStyleIdx="4" presStyleCnt="5">
        <dgm:presLayoutVars>
          <dgm:bulletEnabled val="1"/>
        </dgm:presLayoutVars>
      </dgm:prSet>
      <dgm:spPr/>
      <dgm:t>
        <a:bodyPr/>
        <a:lstStyle/>
        <a:p>
          <a:endParaRPr lang="en-US"/>
        </a:p>
      </dgm:t>
    </dgm:pt>
    <dgm:pt modelId="{FBD24977-A4B0-4748-8C0B-D76575C1B478}" type="pres">
      <dgm:prSet presAssocID="{46634130-9391-4725-96C9-4A2095D8C779}" presName="dummy" presStyleCnt="0"/>
      <dgm:spPr/>
    </dgm:pt>
    <dgm:pt modelId="{8511CBFB-E0C7-4380-A46E-2AF2F95E19B0}" type="pres">
      <dgm:prSet presAssocID="{8B3ACB9B-783A-4A8E-A1DF-E328CDF528E2}" presName="sibTrans" presStyleLbl="sibTrans2D1" presStyleIdx="4" presStyleCnt="5"/>
      <dgm:spPr/>
      <dgm:t>
        <a:bodyPr/>
        <a:lstStyle/>
        <a:p>
          <a:endParaRPr lang="en-US"/>
        </a:p>
      </dgm:t>
    </dgm:pt>
  </dgm:ptLst>
  <dgm:cxnLst>
    <dgm:cxn modelId="{53D8379A-DE05-4F3E-A348-5D1AA601DE3A}" type="presOf" srcId="{10484EE4-CEDA-48B2-9E2C-3FD51A38FCDA}" destId="{58F7ECF7-897E-4CC3-B86D-5E77163835BF}" srcOrd="0" destOrd="0" presId="urn:microsoft.com/office/officeart/2005/8/layout/radial6"/>
    <dgm:cxn modelId="{974110B3-6D78-4AB5-94A7-8B94DFC8DF8B}" type="presOf" srcId="{72FDDD1D-5370-4401-88DE-48B3D252AC6C}" destId="{1EF7A904-A3BC-4352-9A5A-526303F6B6B2}" srcOrd="0" destOrd="0" presId="urn:microsoft.com/office/officeart/2005/8/layout/radial6"/>
    <dgm:cxn modelId="{E89C659C-6E7D-44A8-8077-34C56CCAC0B0}" srcId="{10484EE4-CEDA-48B2-9E2C-3FD51A38FCDA}" destId="{72FDDD1D-5370-4401-88DE-48B3D252AC6C}" srcOrd="2" destOrd="0" parTransId="{F911F91D-4D33-41B1-9360-A04BDD31FE5E}" sibTransId="{21EE3144-3269-478B-8981-9B33154CC51A}"/>
    <dgm:cxn modelId="{B377BA66-18D9-4A9C-9AB2-36CECE96C992}" srcId="{10484EE4-CEDA-48B2-9E2C-3FD51A38FCDA}" destId="{46634130-9391-4725-96C9-4A2095D8C779}" srcOrd="4" destOrd="0" parTransId="{0B8A30F6-19C8-4004-AD1D-D64281FC1B7E}" sibTransId="{8B3ACB9B-783A-4A8E-A1DF-E328CDF528E2}"/>
    <dgm:cxn modelId="{075616FA-2837-4C18-B6C2-D75C7CC2D292}" type="presOf" srcId="{FBEF401B-C9D7-4FAE-88D8-B05BA2AC2F4F}" destId="{9BA448A7-3764-403E-A246-5BEAD66A490D}" srcOrd="0" destOrd="0" presId="urn:microsoft.com/office/officeart/2005/8/layout/radial6"/>
    <dgm:cxn modelId="{08570962-17B4-4CE0-B9D2-BCF25C548F35}" type="presOf" srcId="{21EE3144-3269-478B-8981-9B33154CC51A}" destId="{EEC20114-8FE6-441F-9A77-598D6B2A0874}" srcOrd="0" destOrd="0" presId="urn:microsoft.com/office/officeart/2005/8/layout/radial6"/>
    <dgm:cxn modelId="{6DCB9AEB-8A16-486F-8840-871B54213CB5}" type="presOf" srcId="{141555A1-A4C6-4C1B-8320-E9FAE27306B5}" destId="{960121DA-9998-4235-A61C-8FB2C548DAEE}" srcOrd="0" destOrd="0" presId="urn:microsoft.com/office/officeart/2005/8/layout/radial6"/>
    <dgm:cxn modelId="{05A7E106-A028-4ED7-ADB4-5767495DD060}" type="presOf" srcId="{E8E4E3A6-5E27-4DFF-B13E-60F6F4B8DBB0}" destId="{477C9F52-8B57-4C5C-A42B-A3FFB3D6D1EC}" srcOrd="0" destOrd="0" presId="urn:microsoft.com/office/officeart/2005/8/layout/radial6"/>
    <dgm:cxn modelId="{F9A60E6A-92A2-4876-A13A-4D795766D6D4}" type="presOf" srcId="{35CA5860-6418-4D43-98C9-6E067EB506C6}" destId="{7E2AB1CC-7F10-43FC-A38A-CFB03D078267}" srcOrd="0" destOrd="0" presId="urn:microsoft.com/office/officeart/2005/8/layout/radial6"/>
    <dgm:cxn modelId="{CDA297AC-3B3A-4B54-A38C-35ED1C75358D}" srcId="{10484EE4-CEDA-48B2-9E2C-3FD51A38FCDA}" destId="{141555A1-A4C6-4C1B-8320-E9FAE27306B5}" srcOrd="3" destOrd="0" parTransId="{A8AFB714-BABF-4BBA-A0FF-C78BA12491CD}" sibTransId="{35CA5860-6418-4D43-98C9-6E067EB506C6}"/>
    <dgm:cxn modelId="{FC00F757-50C2-44AD-B0A5-9ACD9E315C17}" srcId="{10484EE4-CEDA-48B2-9E2C-3FD51A38FCDA}" destId="{FBEF401B-C9D7-4FAE-88D8-B05BA2AC2F4F}" srcOrd="1" destOrd="0" parTransId="{1D279948-A878-413E-A50B-09C5C1F6F865}" sibTransId="{E8E4E3A6-5E27-4DFF-B13E-60F6F4B8DBB0}"/>
    <dgm:cxn modelId="{DE2C18D0-D95B-48D5-A826-741CCC12F0AD}" type="presOf" srcId="{46634130-9391-4725-96C9-4A2095D8C779}" destId="{16E3E0FC-9B7F-494B-B537-9DEE2B32B8C0}" srcOrd="0" destOrd="0" presId="urn:microsoft.com/office/officeart/2005/8/layout/radial6"/>
    <dgm:cxn modelId="{21DEB039-B571-473B-9818-BC1FCDF61C53}" srcId="{10484EE4-CEDA-48B2-9E2C-3FD51A38FCDA}" destId="{3741B958-FC30-4DE0-BFD4-93284AD4A121}" srcOrd="0" destOrd="0" parTransId="{E8ECF6D8-D522-48CA-B3DE-01C476EF05EE}" sibTransId="{A453E74E-7BC3-4CF2-AEB0-27BBE4C0E3AF}"/>
    <dgm:cxn modelId="{EB46E1AD-8127-4336-BFA6-9F2CEBEB01EE}" type="presOf" srcId="{8B3ACB9B-783A-4A8E-A1DF-E328CDF528E2}" destId="{8511CBFB-E0C7-4380-A46E-2AF2F95E19B0}" srcOrd="0" destOrd="0" presId="urn:microsoft.com/office/officeart/2005/8/layout/radial6"/>
    <dgm:cxn modelId="{2ED5ACA5-83A3-43BF-90E1-BC94492775BD}" type="presOf" srcId="{A453E74E-7BC3-4CF2-AEB0-27BBE4C0E3AF}" destId="{8099DCE5-A430-4069-A3F3-A07FACE014D3}" srcOrd="0" destOrd="0" presId="urn:microsoft.com/office/officeart/2005/8/layout/radial6"/>
    <dgm:cxn modelId="{70D1E031-8A8C-4770-95FF-02E2F8C798EF}" type="presOf" srcId="{3741B958-FC30-4DE0-BFD4-93284AD4A121}" destId="{1E1F339D-6CFE-46C4-A3A4-44C92F900080}" srcOrd="0" destOrd="0" presId="urn:microsoft.com/office/officeart/2005/8/layout/radial6"/>
    <dgm:cxn modelId="{E0737FC4-DA30-4F22-9D9A-0531DFA7997A}" srcId="{A01B9A81-74C3-4365-ABC9-B2457419B7AC}" destId="{10484EE4-CEDA-48B2-9E2C-3FD51A38FCDA}" srcOrd="0" destOrd="0" parTransId="{C8E73337-8577-4994-862C-65187C16D320}" sibTransId="{8F013990-1155-4887-9762-74158859753B}"/>
    <dgm:cxn modelId="{9154AF20-169A-4180-8A20-8F08765C948A}" type="presOf" srcId="{A01B9A81-74C3-4365-ABC9-B2457419B7AC}" destId="{0BFD5700-7642-4683-9FC0-D0201424C6EC}" srcOrd="0" destOrd="0" presId="urn:microsoft.com/office/officeart/2005/8/layout/radial6"/>
    <dgm:cxn modelId="{A3A7F753-000C-4594-9832-D570F498DCAB}" type="presParOf" srcId="{0BFD5700-7642-4683-9FC0-D0201424C6EC}" destId="{58F7ECF7-897E-4CC3-B86D-5E77163835BF}" srcOrd="0" destOrd="0" presId="urn:microsoft.com/office/officeart/2005/8/layout/radial6"/>
    <dgm:cxn modelId="{03A5BCFD-A016-4372-BF41-27D31596EABB}" type="presParOf" srcId="{0BFD5700-7642-4683-9FC0-D0201424C6EC}" destId="{1E1F339D-6CFE-46C4-A3A4-44C92F900080}" srcOrd="1" destOrd="0" presId="urn:microsoft.com/office/officeart/2005/8/layout/radial6"/>
    <dgm:cxn modelId="{EEFC06DC-6CDF-4D6F-973F-BD4B3FAB5E2B}" type="presParOf" srcId="{0BFD5700-7642-4683-9FC0-D0201424C6EC}" destId="{BCD8EB2F-5BC4-4F5F-88FC-E1EDE5A947CB}" srcOrd="2" destOrd="0" presId="urn:microsoft.com/office/officeart/2005/8/layout/radial6"/>
    <dgm:cxn modelId="{EB4E2C1B-D463-45AA-A3BD-C0FBF214206F}" type="presParOf" srcId="{0BFD5700-7642-4683-9FC0-D0201424C6EC}" destId="{8099DCE5-A430-4069-A3F3-A07FACE014D3}" srcOrd="3" destOrd="0" presId="urn:microsoft.com/office/officeart/2005/8/layout/radial6"/>
    <dgm:cxn modelId="{E89AFCCF-70DD-4B49-B657-0D1342F8DF2B}" type="presParOf" srcId="{0BFD5700-7642-4683-9FC0-D0201424C6EC}" destId="{9BA448A7-3764-403E-A246-5BEAD66A490D}" srcOrd="4" destOrd="0" presId="urn:microsoft.com/office/officeart/2005/8/layout/radial6"/>
    <dgm:cxn modelId="{D5AB9BF8-D5F1-4838-B59E-96158376668A}" type="presParOf" srcId="{0BFD5700-7642-4683-9FC0-D0201424C6EC}" destId="{17754544-49EA-4B53-9939-B73510E4055C}" srcOrd="5" destOrd="0" presId="urn:microsoft.com/office/officeart/2005/8/layout/radial6"/>
    <dgm:cxn modelId="{537BDEE4-A870-4F71-B806-B2C89F82BA34}" type="presParOf" srcId="{0BFD5700-7642-4683-9FC0-D0201424C6EC}" destId="{477C9F52-8B57-4C5C-A42B-A3FFB3D6D1EC}" srcOrd="6" destOrd="0" presId="urn:microsoft.com/office/officeart/2005/8/layout/radial6"/>
    <dgm:cxn modelId="{09530199-D711-443D-B3FF-0E492923D025}" type="presParOf" srcId="{0BFD5700-7642-4683-9FC0-D0201424C6EC}" destId="{1EF7A904-A3BC-4352-9A5A-526303F6B6B2}" srcOrd="7" destOrd="0" presId="urn:microsoft.com/office/officeart/2005/8/layout/radial6"/>
    <dgm:cxn modelId="{D570FC8E-49C2-48C7-AF5C-C54726E021DA}" type="presParOf" srcId="{0BFD5700-7642-4683-9FC0-D0201424C6EC}" destId="{572BD101-5BF8-469F-9B5E-8DC421D52DDD}" srcOrd="8" destOrd="0" presId="urn:microsoft.com/office/officeart/2005/8/layout/radial6"/>
    <dgm:cxn modelId="{E8121DC9-CE7C-4145-B766-5054AD219E08}" type="presParOf" srcId="{0BFD5700-7642-4683-9FC0-D0201424C6EC}" destId="{EEC20114-8FE6-441F-9A77-598D6B2A0874}" srcOrd="9" destOrd="0" presId="urn:microsoft.com/office/officeart/2005/8/layout/radial6"/>
    <dgm:cxn modelId="{8F877D17-E556-425B-8178-125B7CF18284}" type="presParOf" srcId="{0BFD5700-7642-4683-9FC0-D0201424C6EC}" destId="{960121DA-9998-4235-A61C-8FB2C548DAEE}" srcOrd="10" destOrd="0" presId="urn:microsoft.com/office/officeart/2005/8/layout/radial6"/>
    <dgm:cxn modelId="{CF54F7D8-47E7-4C73-96A2-FE98B62F83D8}" type="presParOf" srcId="{0BFD5700-7642-4683-9FC0-D0201424C6EC}" destId="{1F73BB04-6F4F-4DAC-9FFA-7C5B815AC26D}" srcOrd="11" destOrd="0" presId="urn:microsoft.com/office/officeart/2005/8/layout/radial6"/>
    <dgm:cxn modelId="{7863163E-DCB6-4385-B179-88B0BDCA691F}" type="presParOf" srcId="{0BFD5700-7642-4683-9FC0-D0201424C6EC}" destId="{7E2AB1CC-7F10-43FC-A38A-CFB03D078267}" srcOrd="12" destOrd="0" presId="urn:microsoft.com/office/officeart/2005/8/layout/radial6"/>
    <dgm:cxn modelId="{28BA6340-C0DB-44D8-A58B-E64F41E2B905}" type="presParOf" srcId="{0BFD5700-7642-4683-9FC0-D0201424C6EC}" destId="{16E3E0FC-9B7F-494B-B537-9DEE2B32B8C0}" srcOrd="13" destOrd="0" presId="urn:microsoft.com/office/officeart/2005/8/layout/radial6"/>
    <dgm:cxn modelId="{3079F815-4EF4-4746-A561-70EB9029AF0A}" type="presParOf" srcId="{0BFD5700-7642-4683-9FC0-D0201424C6EC}" destId="{FBD24977-A4B0-4748-8C0B-D76575C1B478}" srcOrd="14" destOrd="0" presId="urn:microsoft.com/office/officeart/2005/8/layout/radial6"/>
    <dgm:cxn modelId="{0411169F-15FC-4EC1-B4F7-D86F40BA0335}" type="presParOf" srcId="{0BFD5700-7642-4683-9FC0-D0201424C6EC}" destId="{8511CBFB-E0C7-4380-A46E-2AF2F95E19B0}"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24CEB-60D0-FC4B-B5B0-12DD8152873F}">
      <dsp:nvSpPr>
        <dsp:cNvPr id="0" name=""/>
        <dsp:cNvSpPr/>
      </dsp:nvSpPr>
      <dsp:spPr>
        <a:xfrm>
          <a:off x="0" y="-9334"/>
          <a:ext cx="8166100" cy="351214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A479E40-0475-B547-89D6-01AE4FF7AFB5}">
      <dsp:nvSpPr>
        <dsp:cNvPr id="0" name=""/>
        <dsp:cNvSpPr/>
      </dsp:nvSpPr>
      <dsp:spPr>
        <a:xfrm>
          <a:off x="195496" y="108364"/>
          <a:ext cx="2473825" cy="244924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F1C9ED-B20B-C440-AF3D-66E5EAFD2A39}">
      <dsp:nvSpPr>
        <dsp:cNvPr id="0" name=""/>
        <dsp:cNvSpPr/>
      </dsp:nvSpPr>
      <dsp:spPr>
        <a:xfrm rot="10800000">
          <a:off x="163441" y="2289395"/>
          <a:ext cx="2496889" cy="1242038"/>
        </a:xfrm>
        <a:prstGeom prst="round2SameRect">
          <a:avLst>
            <a:gd name="adj1" fmla="val 10500"/>
            <a:gd name="adj2" fmla="val 0"/>
          </a:avLst>
        </a:prstGeom>
        <a:solidFill>
          <a:srgbClr val="F8971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Schoolbook"/>
              <a:cs typeface="Century Schoolbook"/>
            </a:rPr>
            <a:t>Improve the lives of vulnerable people</a:t>
          </a:r>
          <a:endParaRPr lang="en-US" sz="1800" b="1" kern="1200" dirty="0">
            <a:latin typeface="Century Schoolbook"/>
            <a:cs typeface="Century Schoolbook"/>
          </a:endParaRPr>
        </a:p>
      </dsp:txBody>
      <dsp:txXfrm rot="10800000">
        <a:off x="201638" y="2289395"/>
        <a:ext cx="2420495" cy="1203841"/>
      </dsp:txXfrm>
    </dsp:sp>
    <dsp:sp modelId="{2F3C673D-5902-1A49-B60B-5FADEDFBA00E}">
      <dsp:nvSpPr>
        <dsp:cNvPr id="0" name=""/>
        <dsp:cNvSpPr/>
      </dsp:nvSpPr>
      <dsp:spPr>
        <a:xfrm>
          <a:off x="2821017" y="72240"/>
          <a:ext cx="2527611" cy="250090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F880F3-4A9D-C143-A530-6D70E9B531A6}">
      <dsp:nvSpPr>
        <dsp:cNvPr id="0" name=""/>
        <dsp:cNvSpPr/>
      </dsp:nvSpPr>
      <dsp:spPr>
        <a:xfrm rot="10800000">
          <a:off x="2811700" y="2323392"/>
          <a:ext cx="2560260" cy="1231342"/>
        </a:xfrm>
        <a:prstGeom prst="round2SameRect">
          <a:avLst>
            <a:gd name="adj1" fmla="val 10500"/>
            <a:gd name="adj2" fmla="val 0"/>
          </a:avLst>
        </a:prstGeom>
        <a:solidFill>
          <a:srgbClr val="F8971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latin typeface="Century Schoolbook"/>
              <a:cs typeface="Century Schoolbook"/>
            </a:rPr>
            <a:t>Maximize public resources</a:t>
          </a:r>
          <a:endParaRPr lang="en-US" sz="2000" b="1" kern="1200" dirty="0">
            <a:latin typeface="Century Schoolbook"/>
            <a:cs typeface="Century Schoolbook"/>
          </a:endParaRPr>
        </a:p>
      </dsp:txBody>
      <dsp:txXfrm rot="10800000">
        <a:off x="2849568" y="2323392"/>
        <a:ext cx="2484524" cy="1193474"/>
      </dsp:txXfrm>
    </dsp:sp>
    <dsp:sp modelId="{1ECAE3F6-F405-E645-8855-8779D3831D64}">
      <dsp:nvSpPr>
        <dsp:cNvPr id="0" name=""/>
        <dsp:cNvSpPr/>
      </dsp:nvSpPr>
      <dsp:spPr>
        <a:xfrm>
          <a:off x="5564103" y="105375"/>
          <a:ext cx="2335109" cy="243266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C82B820-D0AF-FC4C-9800-9113C0EDFEAD}">
      <dsp:nvSpPr>
        <dsp:cNvPr id="0" name=""/>
        <dsp:cNvSpPr/>
      </dsp:nvSpPr>
      <dsp:spPr>
        <a:xfrm rot="10800000">
          <a:off x="5524471" y="2333982"/>
          <a:ext cx="2414183" cy="1228407"/>
        </a:xfrm>
        <a:prstGeom prst="round2SameRect">
          <a:avLst>
            <a:gd name="adj1" fmla="val 10500"/>
            <a:gd name="adj2" fmla="val 0"/>
          </a:avLst>
        </a:prstGeom>
        <a:solidFill>
          <a:srgbClr val="F8971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latin typeface="Century Schoolbook"/>
              <a:cs typeface="Century Schoolbook"/>
            </a:rPr>
            <a:t>Build strong, healthy communities</a:t>
          </a:r>
          <a:endParaRPr lang="en-US" sz="2000" b="1" kern="1200" dirty="0">
            <a:latin typeface="Century Schoolbook"/>
            <a:cs typeface="Century Schoolbook"/>
          </a:endParaRPr>
        </a:p>
      </dsp:txBody>
      <dsp:txXfrm rot="10800000">
        <a:off x="5562249" y="2333982"/>
        <a:ext cx="2338627" cy="1190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7EE85-4E9D-4F3D-811A-B288D493B0A1}">
      <dsp:nvSpPr>
        <dsp:cNvPr id="0" name=""/>
        <dsp:cNvSpPr/>
      </dsp:nvSpPr>
      <dsp:spPr>
        <a:xfrm>
          <a:off x="1378129" y="984"/>
          <a:ext cx="3212318" cy="180943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entury Schoolbook" pitchFamily="18" charset="0"/>
            </a:rPr>
            <a:t>Property/ Housing Management Staff</a:t>
          </a:r>
          <a:endParaRPr lang="en-US" sz="2400" b="1" kern="1200" dirty="0">
            <a:latin typeface="Century Schoolbook" pitchFamily="18" charset="0"/>
          </a:endParaRPr>
        </a:p>
      </dsp:txBody>
      <dsp:txXfrm>
        <a:off x="1848562" y="265970"/>
        <a:ext cx="2271452" cy="1279464"/>
      </dsp:txXfrm>
    </dsp:sp>
    <dsp:sp modelId="{E8379A4B-10C0-44BA-BAD3-F46690080B00}">
      <dsp:nvSpPr>
        <dsp:cNvPr id="0" name=""/>
        <dsp:cNvSpPr/>
      </dsp:nvSpPr>
      <dsp:spPr>
        <a:xfrm>
          <a:off x="2655691" y="1902427"/>
          <a:ext cx="657194" cy="657194"/>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742802" y="2153738"/>
        <a:ext cx="482972" cy="154572"/>
      </dsp:txXfrm>
    </dsp:sp>
    <dsp:sp modelId="{96F7220A-B0FA-469F-B489-2AE4DA251E58}">
      <dsp:nvSpPr>
        <dsp:cNvPr id="0" name=""/>
        <dsp:cNvSpPr/>
      </dsp:nvSpPr>
      <dsp:spPr>
        <a:xfrm>
          <a:off x="1378129" y="2651629"/>
          <a:ext cx="3212318" cy="1809436"/>
        </a:xfrm>
        <a:prstGeom prst="ellipse">
          <a:avLst/>
        </a:prstGeom>
        <a:solidFill>
          <a:schemeClr val="accent4">
            <a:hueOff val="6095330"/>
            <a:satOff val="2642"/>
            <a:lumOff val="-10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entury Schoolbook" pitchFamily="18" charset="0"/>
            </a:rPr>
            <a:t>Supportive Services Providers</a:t>
          </a:r>
          <a:endParaRPr lang="en-US" sz="2400" b="1" kern="1200" dirty="0">
            <a:latin typeface="Century Schoolbook" pitchFamily="18" charset="0"/>
          </a:endParaRPr>
        </a:p>
      </dsp:txBody>
      <dsp:txXfrm>
        <a:off x="1848562" y="2916615"/>
        <a:ext cx="2271452" cy="1279464"/>
      </dsp:txXfrm>
    </dsp:sp>
    <dsp:sp modelId="{4B0361FD-3426-4C95-A66C-5DDF081789AE}">
      <dsp:nvSpPr>
        <dsp:cNvPr id="0" name=""/>
        <dsp:cNvSpPr/>
      </dsp:nvSpPr>
      <dsp:spPr>
        <a:xfrm rot="21530420">
          <a:off x="4517497" y="2010140"/>
          <a:ext cx="520661" cy="421510"/>
        </a:xfrm>
        <a:prstGeom prst="mathEqual">
          <a:avLst/>
        </a:prstGeom>
        <a:solidFill>
          <a:schemeClr val="accent4">
            <a:hueOff val="12190660"/>
            <a:satOff val="5283"/>
            <a:lumOff val="-201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517510" y="2095722"/>
        <a:ext cx="394208" cy="252906"/>
      </dsp:txXfrm>
    </dsp:sp>
    <dsp:sp modelId="{2CB17727-02D1-4C2D-BEDA-FA750824BB26}">
      <dsp:nvSpPr>
        <dsp:cNvPr id="0" name=""/>
        <dsp:cNvSpPr/>
      </dsp:nvSpPr>
      <dsp:spPr>
        <a:xfrm>
          <a:off x="5246004" y="1500111"/>
          <a:ext cx="2075531" cy="2036666"/>
        </a:xfrm>
        <a:prstGeom prst="flowChartProcess">
          <a:avLst/>
        </a:prstGeom>
        <a:solidFill>
          <a:schemeClr val="accent4">
            <a:hueOff val="12190660"/>
            <a:satOff val="5283"/>
            <a:lumOff val="-20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entury Schoolbook" pitchFamily="18" charset="0"/>
            </a:rPr>
            <a:t>Tenants sustain stable housing</a:t>
          </a:r>
          <a:endParaRPr lang="en-US" sz="2400" b="1" kern="1200" dirty="0">
            <a:latin typeface="Century Schoolbook" pitchFamily="18" charset="0"/>
          </a:endParaRPr>
        </a:p>
      </dsp:txBody>
      <dsp:txXfrm>
        <a:off x="5246004" y="1500111"/>
        <a:ext cx="2075531" cy="2036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1CBFB-E0C7-4380-A46E-2AF2F95E19B0}">
      <dsp:nvSpPr>
        <dsp:cNvPr id="0" name=""/>
        <dsp:cNvSpPr/>
      </dsp:nvSpPr>
      <dsp:spPr>
        <a:xfrm>
          <a:off x="1534414" y="696649"/>
          <a:ext cx="4672038" cy="4672038"/>
        </a:xfrm>
        <a:prstGeom prst="blockArc">
          <a:avLst>
            <a:gd name="adj1" fmla="val 11880000"/>
            <a:gd name="adj2" fmla="val 16200000"/>
            <a:gd name="adj3" fmla="val 4640"/>
          </a:avLst>
        </a:prstGeom>
        <a:solidFill>
          <a:schemeClr val="accent5">
            <a:hueOff val="3166860"/>
            <a:satOff val="29063"/>
            <a:lumOff val="101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2AB1CC-7F10-43FC-A38A-CFB03D078267}">
      <dsp:nvSpPr>
        <dsp:cNvPr id="0" name=""/>
        <dsp:cNvSpPr/>
      </dsp:nvSpPr>
      <dsp:spPr>
        <a:xfrm>
          <a:off x="1534414" y="696649"/>
          <a:ext cx="4672038" cy="4672038"/>
        </a:xfrm>
        <a:prstGeom prst="blockArc">
          <a:avLst>
            <a:gd name="adj1" fmla="val 7560000"/>
            <a:gd name="adj2" fmla="val 11880000"/>
            <a:gd name="adj3" fmla="val 4640"/>
          </a:avLst>
        </a:prstGeom>
        <a:solidFill>
          <a:schemeClr val="accent5">
            <a:hueOff val="2375145"/>
            <a:satOff val="21797"/>
            <a:lumOff val="76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C20114-8FE6-441F-9A77-598D6B2A0874}">
      <dsp:nvSpPr>
        <dsp:cNvPr id="0" name=""/>
        <dsp:cNvSpPr/>
      </dsp:nvSpPr>
      <dsp:spPr>
        <a:xfrm>
          <a:off x="1534414" y="696649"/>
          <a:ext cx="4672038" cy="4672038"/>
        </a:xfrm>
        <a:prstGeom prst="blockArc">
          <a:avLst>
            <a:gd name="adj1" fmla="val 3240000"/>
            <a:gd name="adj2" fmla="val 7560000"/>
            <a:gd name="adj3" fmla="val 4640"/>
          </a:avLst>
        </a:prstGeom>
        <a:solidFill>
          <a:schemeClr val="accent5">
            <a:hueOff val="1583430"/>
            <a:satOff val="14531"/>
            <a:lumOff val="50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7C9F52-8B57-4C5C-A42B-A3FFB3D6D1EC}">
      <dsp:nvSpPr>
        <dsp:cNvPr id="0" name=""/>
        <dsp:cNvSpPr/>
      </dsp:nvSpPr>
      <dsp:spPr>
        <a:xfrm>
          <a:off x="1534414" y="696649"/>
          <a:ext cx="4672038" cy="4672038"/>
        </a:xfrm>
        <a:prstGeom prst="blockArc">
          <a:avLst>
            <a:gd name="adj1" fmla="val 20520000"/>
            <a:gd name="adj2" fmla="val 3240000"/>
            <a:gd name="adj3" fmla="val 4640"/>
          </a:avLst>
        </a:prstGeom>
        <a:solidFill>
          <a:schemeClr val="accent5">
            <a:hueOff val="791715"/>
            <a:satOff val="7266"/>
            <a:lumOff val="25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9DCE5-A430-4069-A3F3-A07FACE014D3}">
      <dsp:nvSpPr>
        <dsp:cNvPr id="0" name=""/>
        <dsp:cNvSpPr/>
      </dsp:nvSpPr>
      <dsp:spPr>
        <a:xfrm>
          <a:off x="1534414" y="696649"/>
          <a:ext cx="4672038" cy="4672038"/>
        </a:xfrm>
        <a:prstGeom prst="blockArc">
          <a:avLst>
            <a:gd name="adj1" fmla="val 16200000"/>
            <a:gd name="adj2" fmla="val 2052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F7ECF7-897E-4CC3-B86D-5E77163835BF}">
      <dsp:nvSpPr>
        <dsp:cNvPr id="0" name=""/>
        <dsp:cNvSpPr/>
      </dsp:nvSpPr>
      <dsp:spPr>
        <a:xfrm>
          <a:off x="2795103" y="1957338"/>
          <a:ext cx="2150661" cy="215066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latin typeface="Century Schoolbook" panose="02040604050505020304" pitchFamily="18" charset="0"/>
            </a:rPr>
            <a:t>Health</a:t>
          </a:r>
          <a:endParaRPr lang="en-US" sz="3200" b="1" kern="1200" dirty="0">
            <a:latin typeface="Century Schoolbook" panose="02040604050505020304" pitchFamily="18" charset="0"/>
          </a:endParaRPr>
        </a:p>
      </dsp:txBody>
      <dsp:txXfrm>
        <a:off x="3110060" y="2272295"/>
        <a:ext cx="1520747" cy="1520747"/>
      </dsp:txXfrm>
    </dsp:sp>
    <dsp:sp modelId="{1E1F339D-6CFE-46C4-A3A4-44C92F900080}">
      <dsp:nvSpPr>
        <dsp:cNvPr id="0" name=""/>
        <dsp:cNvSpPr/>
      </dsp:nvSpPr>
      <dsp:spPr>
        <a:xfrm>
          <a:off x="3117702" y="-1885"/>
          <a:ext cx="1505462" cy="1505462"/>
        </a:xfrm>
        <a:prstGeom prst="ellipse">
          <a:avLst/>
        </a:prstGeom>
        <a:solidFill>
          <a:srgbClr val="FFCC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entury Schoolbook" panose="02040604050505020304" pitchFamily="18" charset="0"/>
            </a:rPr>
            <a:t>Housing</a:t>
          </a:r>
          <a:endParaRPr lang="en-US" sz="1800" b="1" kern="1200" dirty="0">
            <a:solidFill>
              <a:srgbClr val="000000"/>
            </a:solidFill>
            <a:latin typeface="Century Schoolbook" panose="02040604050505020304" pitchFamily="18" charset="0"/>
          </a:endParaRPr>
        </a:p>
      </dsp:txBody>
      <dsp:txXfrm>
        <a:off x="3338172" y="218585"/>
        <a:ext cx="1064522" cy="1064522"/>
      </dsp:txXfrm>
    </dsp:sp>
    <dsp:sp modelId="{9BA448A7-3764-403E-A246-5BEAD66A490D}">
      <dsp:nvSpPr>
        <dsp:cNvPr id="0" name=""/>
        <dsp:cNvSpPr/>
      </dsp:nvSpPr>
      <dsp:spPr>
        <a:xfrm>
          <a:off x="5287845" y="1574815"/>
          <a:ext cx="1505462" cy="1505462"/>
        </a:xfrm>
        <a:prstGeom prst="ellipse">
          <a:avLst/>
        </a:prstGeom>
        <a:solidFill>
          <a:schemeClr val="accent5">
            <a:hueOff val="791715"/>
            <a:satOff val="7266"/>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Schoolbook" panose="02040604050505020304" pitchFamily="18" charset="0"/>
            </a:rPr>
            <a:t>Employ-</a:t>
          </a:r>
          <a:r>
            <a:rPr lang="en-US" sz="1800" b="1" kern="1200" dirty="0" err="1" smtClean="0">
              <a:latin typeface="Century Schoolbook" panose="02040604050505020304" pitchFamily="18" charset="0"/>
            </a:rPr>
            <a:t>ment</a:t>
          </a:r>
          <a:endParaRPr lang="en-US" sz="1800" b="1" kern="1200" dirty="0">
            <a:latin typeface="Century Schoolbook" panose="02040604050505020304" pitchFamily="18" charset="0"/>
          </a:endParaRPr>
        </a:p>
      </dsp:txBody>
      <dsp:txXfrm>
        <a:off x="5508315" y="1795285"/>
        <a:ext cx="1064522" cy="1064522"/>
      </dsp:txXfrm>
    </dsp:sp>
    <dsp:sp modelId="{1EF7A904-A3BC-4352-9A5A-526303F6B6B2}">
      <dsp:nvSpPr>
        <dsp:cNvPr id="0" name=""/>
        <dsp:cNvSpPr/>
      </dsp:nvSpPr>
      <dsp:spPr>
        <a:xfrm>
          <a:off x="4385119" y="4079933"/>
          <a:ext cx="1653073" cy="1597536"/>
        </a:xfrm>
        <a:prstGeom prst="ellipse">
          <a:avLst/>
        </a:prstGeom>
        <a:solidFill>
          <a:schemeClr val="accent5">
            <a:hueOff val="1583430"/>
            <a:satOff val="14531"/>
            <a:lumOff val="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Schoolbook" panose="02040604050505020304" pitchFamily="18" charset="0"/>
            </a:rPr>
            <a:t>Economic Status</a:t>
          </a:r>
          <a:endParaRPr lang="en-US" sz="1600" b="1" kern="1200" dirty="0">
            <a:latin typeface="Century Schoolbook" panose="02040604050505020304" pitchFamily="18" charset="0"/>
          </a:endParaRPr>
        </a:p>
      </dsp:txBody>
      <dsp:txXfrm>
        <a:off x="4627206" y="4313887"/>
        <a:ext cx="1168899" cy="1129628"/>
      </dsp:txXfrm>
    </dsp:sp>
    <dsp:sp modelId="{960121DA-9998-4235-A61C-8FB2C548DAEE}">
      <dsp:nvSpPr>
        <dsp:cNvPr id="0" name=""/>
        <dsp:cNvSpPr/>
      </dsp:nvSpPr>
      <dsp:spPr>
        <a:xfrm>
          <a:off x="1776480" y="4125970"/>
          <a:ext cx="1505462" cy="1505462"/>
        </a:xfrm>
        <a:prstGeom prst="ellipse">
          <a:avLst/>
        </a:prstGeom>
        <a:solidFill>
          <a:schemeClr val="accent5">
            <a:hueOff val="2375145"/>
            <a:satOff val="21797"/>
            <a:lumOff val="76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Schoolbook" panose="02040604050505020304" pitchFamily="18" charset="0"/>
            </a:rPr>
            <a:t>Poverty</a:t>
          </a:r>
          <a:endParaRPr lang="en-US" sz="1800" b="1" kern="1200" dirty="0">
            <a:latin typeface="Century Schoolbook" panose="02040604050505020304" pitchFamily="18" charset="0"/>
          </a:endParaRPr>
        </a:p>
      </dsp:txBody>
      <dsp:txXfrm>
        <a:off x="1996950" y="4346440"/>
        <a:ext cx="1064522" cy="1064522"/>
      </dsp:txXfrm>
    </dsp:sp>
    <dsp:sp modelId="{16E3E0FC-9B7F-494B-B537-9DEE2B32B8C0}">
      <dsp:nvSpPr>
        <dsp:cNvPr id="0" name=""/>
        <dsp:cNvSpPr/>
      </dsp:nvSpPr>
      <dsp:spPr>
        <a:xfrm>
          <a:off x="947560" y="1574815"/>
          <a:ext cx="1505462" cy="1505462"/>
        </a:xfrm>
        <a:prstGeom prst="ellipse">
          <a:avLst/>
        </a:prstGeom>
        <a:solidFill>
          <a:schemeClr val="accent5">
            <a:hueOff val="3166860"/>
            <a:satOff val="29063"/>
            <a:lumOff val="10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Schoolbook" panose="02040604050505020304" pitchFamily="18" charset="0"/>
            </a:rPr>
            <a:t>Race</a:t>
          </a:r>
          <a:endParaRPr lang="en-US" sz="2000" b="1" kern="1200" dirty="0">
            <a:latin typeface="Century Schoolbook" panose="02040604050505020304" pitchFamily="18" charset="0"/>
          </a:endParaRPr>
        </a:p>
      </dsp:txBody>
      <dsp:txXfrm>
        <a:off x="1168030" y="1795285"/>
        <a:ext cx="1064522" cy="106452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68609" cy="447495"/>
          </a:xfrm>
          <a:prstGeom prst="rect">
            <a:avLst/>
          </a:prstGeom>
          <a:noFill/>
          <a:ln w="9525">
            <a:noFill/>
            <a:miter lim="800000"/>
            <a:headEnd/>
            <a:tailEnd/>
          </a:ln>
          <a:effectLst/>
        </p:spPr>
        <p:txBody>
          <a:bodyPr vert="horz" wrap="square" lIns="89629" tIns="44815" rIns="89629" bIns="44815" numCol="1" anchor="t" anchorCtr="0" compatLnSpc="1">
            <a:prstTxWarp prst="textNoShape">
              <a:avLst/>
            </a:prstTxWarp>
          </a:bodyPr>
          <a:lstStyle>
            <a:lvl1pPr algn="l">
              <a:defRPr sz="1200"/>
            </a:lvl1pPr>
          </a:lstStyle>
          <a:p>
            <a:endParaRPr lang="en-US" dirty="0"/>
          </a:p>
        </p:txBody>
      </p:sp>
      <p:sp>
        <p:nvSpPr>
          <p:cNvPr id="14339" name="Rectangle 3"/>
          <p:cNvSpPr>
            <a:spLocks noGrp="1" noChangeArrowheads="1"/>
          </p:cNvSpPr>
          <p:nvPr>
            <p:ph type="dt" sz="quarter" idx="1"/>
          </p:nvPr>
        </p:nvSpPr>
        <p:spPr bwMode="auto">
          <a:xfrm>
            <a:off x="3966739" y="0"/>
            <a:ext cx="3068609" cy="447495"/>
          </a:xfrm>
          <a:prstGeom prst="rect">
            <a:avLst/>
          </a:prstGeom>
          <a:noFill/>
          <a:ln w="9525">
            <a:noFill/>
            <a:miter lim="800000"/>
            <a:headEnd/>
            <a:tailEnd/>
          </a:ln>
          <a:effectLst/>
        </p:spPr>
        <p:txBody>
          <a:bodyPr vert="horz" wrap="square" lIns="89629" tIns="44815" rIns="89629" bIns="44815" numCol="1" anchor="t" anchorCtr="0" compatLnSpc="1">
            <a:prstTxWarp prst="textNoShape">
              <a:avLst/>
            </a:prstTxWarp>
          </a:bodyPr>
          <a:lstStyle>
            <a:lvl1pPr>
              <a:defRPr sz="1200"/>
            </a:lvl1pPr>
          </a:lstStyle>
          <a:p>
            <a:endParaRPr lang="en-US" dirty="0"/>
          </a:p>
        </p:txBody>
      </p:sp>
      <p:sp>
        <p:nvSpPr>
          <p:cNvPr id="14340" name="Rectangle 4"/>
          <p:cNvSpPr>
            <a:spLocks noGrp="1" noChangeArrowheads="1"/>
          </p:cNvSpPr>
          <p:nvPr>
            <p:ph type="ftr" sz="quarter" idx="2"/>
          </p:nvPr>
        </p:nvSpPr>
        <p:spPr bwMode="auto">
          <a:xfrm>
            <a:off x="0" y="8726158"/>
            <a:ext cx="3068609" cy="522078"/>
          </a:xfrm>
          <a:prstGeom prst="rect">
            <a:avLst/>
          </a:prstGeom>
          <a:noFill/>
          <a:ln w="9525">
            <a:noFill/>
            <a:miter lim="800000"/>
            <a:headEnd/>
            <a:tailEnd/>
          </a:ln>
          <a:effectLst/>
        </p:spPr>
        <p:txBody>
          <a:bodyPr vert="horz" wrap="square" lIns="89629" tIns="44815" rIns="89629" bIns="44815" numCol="1" anchor="b" anchorCtr="0" compatLnSpc="1">
            <a:prstTxWarp prst="textNoShape">
              <a:avLst/>
            </a:prstTxWarp>
          </a:bodyPr>
          <a:lstStyle>
            <a:lvl1pPr algn="l">
              <a:defRPr sz="1200"/>
            </a:lvl1pPr>
          </a:lstStyle>
          <a:p>
            <a:endParaRPr lang="en-US" dirty="0"/>
          </a:p>
        </p:txBody>
      </p:sp>
      <p:sp>
        <p:nvSpPr>
          <p:cNvPr id="14341" name="Rectangle 5"/>
          <p:cNvSpPr>
            <a:spLocks noGrp="1" noChangeArrowheads="1"/>
          </p:cNvSpPr>
          <p:nvPr>
            <p:ph type="sldNum" sz="quarter" idx="3"/>
          </p:nvPr>
        </p:nvSpPr>
        <p:spPr bwMode="auto">
          <a:xfrm>
            <a:off x="3966739" y="8726158"/>
            <a:ext cx="3068609" cy="522078"/>
          </a:xfrm>
          <a:prstGeom prst="rect">
            <a:avLst/>
          </a:prstGeom>
          <a:noFill/>
          <a:ln w="9525">
            <a:noFill/>
            <a:miter lim="800000"/>
            <a:headEnd/>
            <a:tailEnd/>
          </a:ln>
          <a:effectLst/>
        </p:spPr>
        <p:txBody>
          <a:bodyPr vert="horz" wrap="square" lIns="89629" tIns="44815" rIns="89629" bIns="44815" numCol="1" anchor="b" anchorCtr="0" compatLnSpc="1">
            <a:prstTxWarp prst="textNoShape">
              <a:avLst/>
            </a:prstTxWarp>
          </a:bodyPr>
          <a:lstStyle>
            <a:lvl1pPr>
              <a:defRPr sz="1200"/>
            </a:lvl1pPr>
          </a:lstStyle>
          <a:p>
            <a:fld id="{34489F29-75D1-48B7-8EEE-600A883E7EFD}" type="slidenum">
              <a:rPr lang="en-US"/>
              <a:pPr/>
              <a:t>‹#›</a:t>
            </a:fld>
            <a:endParaRPr lang="en-US" dirty="0"/>
          </a:p>
        </p:txBody>
      </p:sp>
    </p:spTree>
    <p:extLst>
      <p:ext uri="{BB962C8B-B14F-4D97-AF65-F5344CB8AC3E}">
        <p14:creationId xmlns:p14="http://schemas.microsoft.com/office/powerpoint/2010/main" val="3713634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68609" cy="447495"/>
          </a:xfrm>
          <a:prstGeom prst="rect">
            <a:avLst/>
          </a:prstGeom>
          <a:noFill/>
          <a:ln w="9525">
            <a:noFill/>
            <a:miter lim="800000"/>
            <a:headEnd/>
            <a:tailEnd/>
          </a:ln>
          <a:effectLst/>
        </p:spPr>
        <p:txBody>
          <a:bodyPr vert="horz" wrap="square" lIns="89629" tIns="44815" rIns="89629" bIns="44815" numCol="1" anchor="t" anchorCtr="0" compatLnSpc="1">
            <a:prstTxWarp prst="textNoShape">
              <a:avLst/>
            </a:prstTxWarp>
          </a:bodyPr>
          <a:lstStyle>
            <a:lvl1pPr algn="l">
              <a:defRPr sz="1200"/>
            </a:lvl1pPr>
          </a:lstStyle>
          <a:p>
            <a:endParaRPr lang="en-US" dirty="0"/>
          </a:p>
        </p:txBody>
      </p:sp>
      <p:sp>
        <p:nvSpPr>
          <p:cNvPr id="16387" name="Rectangle 3"/>
          <p:cNvSpPr>
            <a:spLocks noGrp="1" noChangeArrowheads="1"/>
          </p:cNvSpPr>
          <p:nvPr>
            <p:ph type="dt" idx="1"/>
          </p:nvPr>
        </p:nvSpPr>
        <p:spPr bwMode="auto">
          <a:xfrm>
            <a:off x="3966739" y="0"/>
            <a:ext cx="3068609" cy="447495"/>
          </a:xfrm>
          <a:prstGeom prst="rect">
            <a:avLst/>
          </a:prstGeom>
          <a:noFill/>
          <a:ln w="9525">
            <a:noFill/>
            <a:miter lim="800000"/>
            <a:headEnd/>
            <a:tailEnd/>
          </a:ln>
          <a:effectLst/>
        </p:spPr>
        <p:txBody>
          <a:bodyPr vert="horz" wrap="square" lIns="89629" tIns="44815" rIns="89629" bIns="44815" numCol="1" anchor="t" anchorCtr="0" compatLnSpc="1">
            <a:prstTxWarp prst="textNoShape">
              <a:avLst/>
            </a:prstTxWarp>
          </a:bodyPr>
          <a:lstStyle>
            <a:lvl1pPr>
              <a:defRPr sz="1200"/>
            </a:lvl1pPr>
          </a:lstStyle>
          <a:p>
            <a:endParaRPr lang="en-US" dirty="0"/>
          </a:p>
        </p:txBody>
      </p:sp>
      <p:sp>
        <p:nvSpPr>
          <p:cNvPr id="16388" name="Rectangle 4"/>
          <p:cNvSpPr>
            <a:spLocks noGrp="1" noRot="1" noChangeAspect="1" noChangeArrowheads="1" noTextEdit="1"/>
          </p:cNvSpPr>
          <p:nvPr>
            <p:ph type="sldImg" idx="2"/>
          </p:nvPr>
        </p:nvSpPr>
        <p:spPr bwMode="auto">
          <a:xfrm>
            <a:off x="1181100" y="671513"/>
            <a:ext cx="4673600" cy="350520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898129" y="4400370"/>
            <a:ext cx="5164245" cy="4102040"/>
          </a:xfrm>
          <a:prstGeom prst="rect">
            <a:avLst/>
          </a:prstGeom>
          <a:noFill/>
          <a:ln w="9525">
            <a:noFill/>
            <a:miter lim="800000"/>
            <a:headEnd/>
            <a:tailEnd/>
          </a:ln>
          <a:effectLst/>
        </p:spPr>
        <p:txBody>
          <a:bodyPr vert="horz" wrap="square" lIns="89629" tIns="44815" rIns="89629" bIns="448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726158"/>
            <a:ext cx="3068609" cy="522078"/>
          </a:xfrm>
          <a:prstGeom prst="rect">
            <a:avLst/>
          </a:prstGeom>
          <a:noFill/>
          <a:ln w="9525">
            <a:noFill/>
            <a:miter lim="800000"/>
            <a:headEnd/>
            <a:tailEnd/>
          </a:ln>
          <a:effectLst/>
        </p:spPr>
        <p:txBody>
          <a:bodyPr vert="horz" wrap="square" lIns="89629" tIns="44815" rIns="89629" bIns="44815" numCol="1" anchor="b" anchorCtr="0" compatLnSpc="1">
            <a:prstTxWarp prst="textNoShape">
              <a:avLst/>
            </a:prstTxWarp>
          </a:bodyPr>
          <a:lstStyle>
            <a:lvl1pPr algn="l">
              <a:defRPr sz="1200"/>
            </a:lvl1pPr>
          </a:lstStyle>
          <a:p>
            <a:endParaRPr lang="en-US" dirty="0"/>
          </a:p>
        </p:txBody>
      </p:sp>
      <p:sp>
        <p:nvSpPr>
          <p:cNvPr id="16391" name="Rectangle 7"/>
          <p:cNvSpPr>
            <a:spLocks noGrp="1" noChangeArrowheads="1"/>
          </p:cNvSpPr>
          <p:nvPr>
            <p:ph type="sldNum" sz="quarter" idx="5"/>
          </p:nvPr>
        </p:nvSpPr>
        <p:spPr bwMode="auto">
          <a:xfrm>
            <a:off x="3966739" y="8726158"/>
            <a:ext cx="3068609" cy="522078"/>
          </a:xfrm>
          <a:prstGeom prst="rect">
            <a:avLst/>
          </a:prstGeom>
          <a:noFill/>
          <a:ln w="9525">
            <a:noFill/>
            <a:miter lim="800000"/>
            <a:headEnd/>
            <a:tailEnd/>
          </a:ln>
          <a:effectLst/>
        </p:spPr>
        <p:txBody>
          <a:bodyPr vert="horz" wrap="square" lIns="89629" tIns="44815" rIns="89629" bIns="44815" numCol="1" anchor="b" anchorCtr="0" compatLnSpc="1">
            <a:prstTxWarp prst="textNoShape">
              <a:avLst/>
            </a:prstTxWarp>
          </a:bodyPr>
          <a:lstStyle>
            <a:lvl1pPr>
              <a:defRPr sz="1200"/>
            </a:lvl1pPr>
          </a:lstStyle>
          <a:p>
            <a:fld id="{295F9F17-BD84-4D56-A3DF-1E59C5A370AF}" type="slidenum">
              <a:rPr lang="en-US"/>
              <a:pPr/>
              <a:t>‹#›</a:t>
            </a:fld>
            <a:endParaRPr lang="en-US" dirty="0"/>
          </a:p>
        </p:txBody>
      </p:sp>
    </p:spTree>
    <p:extLst>
      <p:ext uri="{BB962C8B-B14F-4D97-AF65-F5344CB8AC3E}">
        <p14:creationId xmlns:p14="http://schemas.microsoft.com/office/powerpoint/2010/main" val="3601057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5F9F17-BD84-4D56-A3DF-1E59C5A370AF}" type="slidenum">
              <a:rPr lang="en-US"/>
              <a:pPr/>
              <a:t>1</a:t>
            </a:fld>
            <a:endParaRPr lang="en-US"/>
          </a:p>
        </p:txBody>
      </p:sp>
    </p:spTree>
    <p:extLst>
      <p:ext uri="{BB962C8B-B14F-4D97-AF65-F5344CB8AC3E}">
        <p14:creationId xmlns:p14="http://schemas.microsoft.com/office/powerpoint/2010/main" val="362823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pitchFamily="34" charset="0"/>
                <a:ea typeface="ＭＳ Ｐゴシック" pitchFamily="34" charset="-128"/>
                <a:cs typeface="Arial" pitchFamily="34" charset="0"/>
              </a:rPr>
              <a:t>Match services to level of disability and engagement in recovery</a:t>
            </a:r>
          </a:p>
          <a:p>
            <a:endParaRPr lang="en-US" dirty="0">
              <a:latin typeface="Arial" pitchFamily="34" charset="0"/>
              <a:ea typeface="ＭＳ Ｐゴシック" pitchFamily="34" charset="-128"/>
              <a:cs typeface="Arial" pitchFamily="34" charset="0"/>
            </a:endParaRPr>
          </a:p>
          <a:p>
            <a:r>
              <a:rPr lang="en-US" b="1" dirty="0"/>
              <a:t>Here are some examples of services</a:t>
            </a:r>
            <a:r>
              <a:rPr lang="en-US" b="1" baseline="0" dirty="0"/>
              <a:t> that make the difference in a person being housed versus homeless:</a:t>
            </a:r>
          </a:p>
          <a:p>
            <a:endParaRPr lang="en-US" b="1" dirty="0"/>
          </a:p>
          <a:p>
            <a:pPr eaLnBrk="0" fontAlgn="base" hangingPunct="0">
              <a:spcBef>
                <a:spcPct val="30000"/>
              </a:spcBef>
              <a:spcAft>
                <a:spcPct val="0"/>
              </a:spcAft>
              <a:defRPr/>
            </a:pPr>
            <a:r>
              <a:rPr lang="en-US" dirty="0" smtClean="0"/>
              <a:t>Health </a:t>
            </a:r>
            <a:r>
              <a:rPr lang="en-US" dirty="0"/>
              <a:t>and mental health services and counseling</a:t>
            </a:r>
          </a:p>
          <a:p>
            <a:r>
              <a:rPr lang="en-US" dirty="0"/>
              <a:t>Child care</a:t>
            </a:r>
          </a:p>
          <a:p>
            <a:pPr>
              <a:defRPr/>
            </a:pPr>
            <a:r>
              <a:rPr lang="en-US" dirty="0"/>
              <a:t>Community Integration</a:t>
            </a:r>
          </a:p>
          <a:p>
            <a:pPr>
              <a:defRPr/>
            </a:pPr>
            <a:r>
              <a:rPr lang="en-US" dirty="0"/>
              <a:t>Independent living skills</a:t>
            </a:r>
          </a:p>
          <a:p>
            <a:r>
              <a:rPr lang="en-US" dirty="0"/>
              <a:t>Employment services and support</a:t>
            </a:r>
          </a:p>
          <a:p>
            <a:r>
              <a:rPr lang="en-US" dirty="0"/>
              <a:t>Substance</a:t>
            </a:r>
            <a:r>
              <a:rPr lang="en-US" baseline="0" dirty="0"/>
              <a:t> use recovery and support</a:t>
            </a:r>
            <a:endParaRPr lang="en-US" dirty="0"/>
          </a:p>
          <a:p>
            <a:r>
              <a:rPr lang="en-US" dirty="0" smtClean="0"/>
              <a:t>Budgeting </a:t>
            </a:r>
            <a:r>
              <a:rPr lang="en-US" dirty="0"/>
              <a:t>and financial</a:t>
            </a:r>
            <a:r>
              <a:rPr lang="en-US" baseline="0" dirty="0"/>
              <a:t> management support</a:t>
            </a:r>
            <a:endParaRPr lang="en-US" dirty="0"/>
          </a:p>
          <a:p>
            <a:endParaRPr lang="en-US" dirty="0"/>
          </a:p>
          <a:p>
            <a:pPr defTabSz="937900" eaLnBrk="0" fontAlgn="base" hangingPunct="0">
              <a:spcBef>
                <a:spcPct val="30000"/>
              </a:spcBef>
              <a:spcAft>
                <a:spcPct val="0"/>
              </a:spcAft>
              <a:defRPr/>
            </a:pPr>
            <a:r>
              <a:rPr lang="en-US" dirty="0">
                <a:latin typeface="Garamond" pitchFamily="18" charset="0"/>
                <a:cs typeface="Times New Roman" pitchFamily="18" charset="0"/>
              </a:rPr>
              <a:t>Services such as these, in combination with a decent place to live, provide the support system people need to break out of the cycle of long-term homelessness.</a:t>
            </a:r>
            <a:r>
              <a:rPr lang="en-US" dirty="0">
                <a:latin typeface="Garamond" pitchFamily="18" charset="0"/>
              </a:rPr>
              <a:t> </a:t>
            </a:r>
            <a:endParaRPr lang="en-US" dirty="0">
              <a:latin typeface="Arial" pitchFamily="34" charset="0"/>
              <a:ea typeface="ＭＳ Ｐゴシック" pitchFamily="34" charset="-128"/>
              <a:cs typeface="Arial" pitchFamily="34" charset="0"/>
            </a:endParaRPr>
          </a:p>
          <a:p>
            <a:pPr eaLnBrk="0" fontAlgn="base" hangingPunct="0">
              <a:spcBef>
                <a:spcPct val="30000"/>
              </a:spcBef>
              <a:spcAft>
                <a:spcPct val="0"/>
              </a:spcAft>
              <a:defRPr/>
            </a:pPr>
            <a:endParaRPr lang="en-US" dirty="0">
              <a:latin typeface="Garamond" pitchFamily="18" charset="0"/>
              <a:ea typeface="ＭＳ Ｐゴシック" pitchFamily="34" charset="-128"/>
              <a:cs typeface="Arial" pitchFamily="34" charset="0"/>
            </a:endParaRPr>
          </a:p>
          <a:p>
            <a:pPr eaLnBrk="0" fontAlgn="base" hangingPunct="0">
              <a:spcBef>
                <a:spcPct val="30000"/>
              </a:spcBef>
              <a:spcAft>
                <a:spcPct val="0"/>
              </a:spcAft>
              <a:defRPr/>
            </a:pPr>
            <a:r>
              <a:rPr lang="en-US" dirty="0">
                <a:latin typeface="Garamond" pitchFamily="18" charset="0"/>
                <a:ea typeface="ＭＳ Ｐゴシック" pitchFamily="34" charset="-128"/>
                <a:cs typeface="Arial" pitchFamily="34" charset="0"/>
              </a:rPr>
              <a:t>Case managers are the key here. Services can be provided by the client directly, OR can be community based, meaning t</a:t>
            </a:r>
            <a:r>
              <a:rPr lang="en-US" dirty="0"/>
              <a:t>hose supportive, behavioral health and healthcare services in the community that are available to residents of a Development that are not provided by the Development, and usually not at the Development.  They include transportation, case management, counseling, education and skills training, physical and dental care, and benefits assistance.</a:t>
            </a:r>
          </a:p>
          <a:p>
            <a:pPr eaLnBrk="0" fontAlgn="base" hangingPunct="0">
              <a:spcBef>
                <a:spcPct val="30000"/>
              </a:spcBef>
              <a:spcAft>
                <a:spcPct val="0"/>
              </a:spcAft>
              <a:defRPr/>
            </a:pPr>
            <a:endParaRPr lang="en-US" dirty="0">
              <a:latin typeface="Arial" pitchFamily="34" charset="0"/>
              <a:ea typeface="ＭＳ Ｐゴシック" pitchFamily="34" charset="-128"/>
              <a:cs typeface="Arial" pitchFamily="34" charset="0"/>
            </a:endParaRPr>
          </a:p>
          <a:p>
            <a:endParaRPr lang="en-US" dirty="0">
              <a:ea typeface="ＭＳ Ｐゴシック" pitchFamily="34" charset="-128"/>
            </a:endParaRPr>
          </a:p>
        </p:txBody>
      </p:sp>
      <p:sp>
        <p:nvSpPr>
          <p:cNvPr id="7270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8422" indent="-291701" eaLnBrk="0" hangingPunct="0">
              <a:defRPr>
                <a:solidFill>
                  <a:schemeClr val="tx1"/>
                </a:solidFill>
                <a:latin typeface="Arial" pitchFamily="34" charset="0"/>
                <a:ea typeface="ＭＳ Ｐゴシック" pitchFamily="34" charset="-128"/>
              </a:defRPr>
            </a:lvl2pPr>
            <a:lvl3pPr marL="1166802" indent="-233361" eaLnBrk="0" hangingPunct="0">
              <a:defRPr>
                <a:solidFill>
                  <a:schemeClr val="tx1"/>
                </a:solidFill>
                <a:latin typeface="Arial" pitchFamily="34" charset="0"/>
                <a:ea typeface="ＭＳ Ｐゴシック" pitchFamily="34" charset="-128"/>
              </a:defRPr>
            </a:lvl3pPr>
            <a:lvl4pPr marL="1633525" indent="-233361" eaLnBrk="0" hangingPunct="0">
              <a:defRPr>
                <a:solidFill>
                  <a:schemeClr val="tx1"/>
                </a:solidFill>
                <a:latin typeface="Arial" pitchFamily="34" charset="0"/>
                <a:ea typeface="ＭＳ Ｐゴシック" pitchFamily="34" charset="-128"/>
              </a:defRPr>
            </a:lvl4pPr>
            <a:lvl5pPr marL="2100246" indent="-233361" eaLnBrk="0" hangingPunct="0">
              <a:defRPr>
                <a:solidFill>
                  <a:schemeClr val="tx1"/>
                </a:solidFill>
                <a:latin typeface="Arial" pitchFamily="34" charset="0"/>
                <a:ea typeface="ＭＳ Ｐゴシック" pitchFamily="34" charset="-128"/>
              </a:defRPr>
            </a:lvl5pPr>
            <a:lvl6pPr marL="2566966" indent="-233361" defTabSz="466721" eaLnBrk="0" fontAlgn="base" hangingPunct="0">
              <a:spcBef>
                <a:spcPct val="0"/>
              </a:spcBef>
              <a:spcAft>
                <a:spcPct val="0"/>
              </a:spcAft>
              <a:defRPr>
                <a:solidFill>
                  <a:schemeClr val="tx1"/>
                </a:solidFill>
                <a:latin typeface="Arial" pitchFamily="34" charset="0"/>
                <a:ea typeface="ＭＳ Ｐゴシック" pitchFamily="34" charset="-128"/>
              </a:defRPr>
            </a:lvl6pPr>
            <a:lvl7pPr marL="3033687" indent="-233361" defTabSz="466721" eaLnBrk="0" fontAlgn="base" hangingPunct="0">
              <a:spcBef>
                <a:spcPct val="0"/>
              </a:spcBef>
              <a:spcAft>
                <a:spcPct val="0"/>
              </a:spcAft>
              <a:defRPr>
                <a:solidFill>
                  <a:schemeClr val="tx1"/>
                </a:solidFill>
                <a:latin typeface="Arial" pitchFamily="34" charset="0"/>
                <a:ea typeface="ＭＳ Ｐゴシック" pitchFamily="34" charset="-128"/>
              </a:defRPr>
            </a:lvl7pPr>
            <a:lvl8pPr marL="3500407" indent="-233361" defTabSz="466721"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7131" indent="-233361" defTabSz="46672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smtClean="0">
              <a:solidFill>
                <a:prstClr val="black"/>
              </a:solidFill>
              <a:latin typeface="Calibri" pitchFamily="34" charset="0"/>
            </a:endParaRPr>
          </a:p>
        </p:txBody>
      </p:sp>
      <p:sp>
        <p:nvSpPr>
          <p:cNvPr id="727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8422" indent="-291701" eaLnBrk="0" hangingPunct="0">
              <a:defRPr>
                <a:solidFill>
                  <a:schemeClr val="tx1"/>
                </a:solidFill>
                <a:latin typeface="Arial" pitchFamily="34" charset="0"/>
                <a:ea typeface="ＭＳ Ｐゴシック" pitchFamily="34" charset="-128"/>
              </a:defRPr>
            </a:lvl2pPr>
            <a:lvl3pPr marL="1166802" indent="-233361" eaLnBrk="0" hangingPunct="0">
              <a:defRPr>
                <a:solidFill>
                  <a:schemeClr val="tx1"/>
                </a:solidFill>
                <a:latin typeface="Arial" pitchFamily="34" charset="0"/>
                <a:ea typeface="ＭＳ Ｐゴシック" pitchFamily="34" charset="-128"/>
              </a:defRPr>
            </a:lvl3pPr>
            <a:lvl4pPr marL="1633525" indent="-233361" eaLnBrk="0" hangingPunct="0">
              <a:defRPr>
                <a:solidFill>
                  <a:schemeClr val="tx1"/>
                </a:solidFill>
                <a:latin typeface="Arial" pitchFamily="34" charset="0"/>
                <a:ea typeface="ＭＳ Ｐゴシック" pitchFamily="34" charset="-128"/>
              </a:defRPr>
            </a:lvl4pPr>
            <a:lvl5pPr marL="2100246" indent="-233361" eaLnBrk="0" hangingPunct="0">
              <a:defRPr>
                <a:solidFill>
                  <a:schemeClr val="tx1"/>
                </a:solidFill>
                <a:latin typeface="Arial" pitchFamily="34" charset="0"/>
                <a:ea typeface="ＭＳ Ｐゴシック" pitchFamily="34" charset="-128"/>
              </a:defRPr>
            </a:lvl5pPr>
            <a:lvl6pPr marL="2566966" indent="-233361" defTabSz="466721" eaLnBrk="0" fontAlgn="base" hangingPunct="0">
              <a:spcBef>
                <a:spcPct val="0"/>
              </a:spcBef>
              <a:spcAft>
                <a:spcPct val="0"/>
              </a:spcAft>
              <a:defRPr>
                <a:solidFill>
                  <a:schemeClr val="tx1"/>
                </a:solidFill>
                <a:latin typeface="Arial" pitchFamily="34" charset="0"/>
                <a:ea typeface="ＭＳ Ｐゴシック" pitchFamily="34" charset="-128"/>
              </a:defRPr>
            </a:lvl6pPr>
            <a:lvl7pPr marL="3033687" indent="-233361" defTabSz="466721" eaLnBrk="0" fontAlgn="base" hangingPunct="0">
              <a:spcBef>
                <a:spcPct val="0"/>
              </a:spcBef>
              <a:spcAft>
                <a:spcPct val="0"/>
              </a:spcAft>
              <a:defRPr>
                <a:solidFill>
                  <a:schemeClr val="tx1"/>
                </a:solidFill>
                <a:latin typeface="Arial" pitchFamily="34" charset="0"/>
                <a:ea typeface="ＭＳ Ｐゴシック" pitchFamily="34" charset="-128"/>
              </a:defRPr>
            </a:lvl7pPr>
            <a:lvl8pPr marL="3500407" indent="-233361" defTabSz="466721"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7131" indent="-233361" defTabSz="46672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7712B56-6404-4C2F-8E84-534287B73AF2}" type="slidenum">
              <a:rPr lang="en-US" smtClean="0">
                <a:solidFill>
                  <a:prstClr val="black"/>
                </a:solidFill>
                <a:latin typeface="Calibri" pitchFamily="34" charset="0"/>
              </a:rPr>
              <a:pPr eaLnBrk="1" hangingPunct="1"/>
              <a:t>11</a:t>
            </a:fld>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118569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$530 billion in Federal FY 2015</a:t>
            </a:r>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smtClean="0"/>
              <a:pPr/>
              <a:t>14</a:t>
            </a:fld>
            <a:endParaRPr lang="en-US" dirty="0"/>
          </a:p>
        </p:txBody>
      </p:sp>
    </p:spTree>
    <p:extLst>
      <p:ext uri="{BB962C8B-B14F-4D97-AF65-F5344CB8AC3E}">
        <p14:creationId xmlns:p14="http://schemas.microsoft.com/office/powerpoint/2010/main" val="3423065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n-ea"/>
                <a:cs typeface="+mn-cs"/>
              </a:rPr>
              <a:t>As a health professional, you are probably familiar with the social determinants of health, which are the economic and social conditions that affect health outcomes and are the underlying and contributing factors of health inequities. Examples of these determinants include educational attainment, employment, the surrounding environment and </a:t>
            </a:r>
            <a:r>
              <a:rPr lang="en-US" sz="1200" b="1" i="0" u="none" strike="noStrike" kern="1200" baseline="0" dirty="0" smtClean="0">
                <a:solidFill>
                  <a:schemeClr val="tx1"/>
                </a:solidFill>
                <a:latin typeface="Times" charset="0"/>
                <a:ea typeface="+mn-ea"/>
                <a:cs typeface="+mn-cs"/>
              </a:rPr>
              <a:t>housing – both housing conditions and the lack of housing itself.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charset="0"/>
              <a:ea typeface="+mn-ea"/>
              <a:cs typeface="+mn-cs"/>
            </a:endParaRPr>
          </a:p>
          <a:p>
            <a:r>
              <a:rPr lang="en-US" sz="1200" dirty="0" smtClean="0"/>
              <a:t>For homeless and</a:t>
            </a:r>
            <a:r>
              <a:rPr lang="en-US" sz="1200" baseline="0" dirty="0" smtClean="0"/>
              <a:t> </a:t>
            </a:r>
            <a:r>
              <a:rPr lang="en-US" sz="1200" dirty="0" smtClean="0"/>
              <a:t>chronically ill populations - the lack of housing dictates health outcomes.</a:t>
            </a:r>
            <a:r>
              <a:rPr lang="en-US" sz="1200" baseline="0" dirty="0" smtClean="0"/>
              <a:t> Merely having a  stable residence not only provides privacy and safety but also a place to rest and recuperate as well as store needed medications. </a:t>
            </a:r>
          </a:p>
          <a:p>
            <a:endParaRPr lang="en-US" sz="1200" baseline="0" dirty="0" smtClean="0"/>
          </a:p>
          <a:p>
            <a:r>
              <a:rPr lang="en-US" sz="1200" baseline="0" dirty="0" smtClean="0"/>
              <a:t>Let’s consider a scenario…</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337499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a:pPr/>
              <a:t>17</a:t>
            </a:fld>
            <a:endParaRPr lang="en-US" dirty="0"/>
          </a:p>
        </p:txBody>
      </p:sp>
    </p:spTree>
    <p:extLst>
      <p:ext uri="{BB962C8B-B14F-4D97-AF65-F5344CB8AC3E}">
        <p14:creationId xmlns:p14="http://schemas.microsoft.com/office/powerpoint/2010/main" val="210621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CSH is a </a:t>
            </a:r>
            <a:r>
              <a:rPr lang="en-US" baseline="0" dirty="0" smtClean="0"/>
              <a:t>national non-profit, and our mission is to advance housing solutions that improve lives, maximize resources and strengthen communities</a:t>
            </a:r>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C7B5B117-3B03-44A5-9BA3-7C62718A8C3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7125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CSH works across 4 lines of business:</a:t>
            </a:r>
          </a:p>
          <a:p>
            <a:endParaRPr lang="en-US" dirty="0" smtClean="0"/>
          </a:p>
          <a:p>
            <a:pPr marL="228600" indent="-228600">
              <a:buFont typeface="+mj-lt"/>
              <a:buAutoNum type="arabicPeriod"/>
            </a:pPr>
            <a:r>
              <a:rPr lang="en-US" dirty="0" smtClean="0"/>
              <a:t>Training and Education</a:t>
            </a:r>
            <a:r>
              <a:rPr lang="en-US" baseline="0" dirty="0" smtClean="0"/>
              <a:t> - </a:t>
            </a:r>
            <a:r>
              <a:rPr lang="en-US" dirty="0" smtClean="0"/>
              <a:t>CSH enriches the industry with research-backed tools, trainings and knowledge sharing.</a:t>
            </a:r>
          </a:p>
          <a:p>
            <a:pPr marL="228600" indent="-228600">
              <a:buFont typeface="+mj-lt"/>
              <a:buAutoNum type="arabicPeriod"/>
            </a:pPr>
            <a:r>
              <a:rPr lang="en-US" dirty="0" smtClean="0"/>
              <a:t>Lending</a:t>
            </a:r>
            <a:r>
              <a:rPr lang="en-US" baseline="0" dirty="0" smtClean="0"/>
              <a:t> - </a:t>
            </a:r>
            <a:r>
              <a:rPr lang="en-US" dirty="0" smtClean="0"/>
              <a:t>CSH galvanizes supportive housing solutions with powerful capital funds, specialty loan products and development expertise.</a:t>
            </a:r>
          </a:p>
          <a:p>
            <a:pPr marL="228600" indent="-228600">
              <a:buFont typeface="+mj-lt"/>
              <a:buAutoNum type="arabicPeriod"/>
            </a:pPr>
            <a:r>
              <a:rPr lang="en-US" dirty="0" smtClean="0"/>
              <a:t>Consulting and Assistance</a:t>
            </a:r>
            <a:r>
              <a:rPr lang="en-US" baseline="0" dirty="0" smtClean="0"/>
              <a:t> - </a:t>
            </a:r>
            <a:r>
              <a:rPr lang="en-US" dirty="0" smtClean="0"/>
              <a:t>CSH collaborates on custom community planning and cutting-edge innovations.</a:t>
            </a:r>
          </a:p>
          <a:p>
            <a:pPr marL="228600" indent="-228600">
              <a:buFont typeface="+mj-lt"/>
              <a:buAutoNum type="arabicPeriod"/>
            </a:pPr>
            <a:r>
              <a:rPr lang="en-US" dirty="0" smtClean="0"/>
              <a:t>Policy Reform</a:t>
            </a:r>
            <a:r>
              <a:rPr lang="en-US" baseline="0" dirty="0" smtClean="0"/>
              <a:t> - </a:t>
            </a:r>
            <a:r>
              <a:rPr lang="en-US" dirty="0" smtClean="0"/>
              <a:t>CSH engages government leaders and public agencies through systems reform, policy collaboration and advocacy.</a:t>
            </a:r>
          </a:p>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12006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5F9F17-BD84-4D56-A3DF-1E59C5A370AF}" type="slidenum">
              <a:rPr lang="en-US"/>
              <a:pPr/>
              <a:t>4</a:t>
            </a:fld>
            <a:endParaRPr lang="en-US"/>
          </a:p>
        </p:txBody>
      </p:sp>
    </p:spTree>
    <p:extLst>
      <p:ext uri="{BB962C8B-B14F-4D97-AF65-F5344CB8AC3E}">
        <p14:creationId xmlns:p14="http://schemas.microsoft.com/office/powerpoint/2010/main" val="35090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they working at all with other systems? Should they be?</a:t>
            </a:r>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smtClean="0"/>
              <a:pPr/>
              <a:t>5</a:t>
            </a:fld>
            <a:endParaRPr lang="en-US" dirty="0"/>
          </a:p>
        </p:txBody>
      </p:sp>
    </p:spTree>
    <p:extLst>
      <p:ext uri="{BB962C8B-B14F-4D97-AF65-F5344CB8AC3E}">
        <p14:creationId xmlns:p14="http://schemas.microsoft.com/office/powerpoint/2010/main" val="265072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C7754BC-C554-412D-B281-63D3F325168E}" type="slidenum">
              <a:rPr lang="en-US" smtClean="0">
                <a:solidFill>
                  <a:prstClr val="black"/>
                </a:solidFill>
              </a:rPr>
              <a:pPr/>
              <a:t>7</a:t>
            </a:fld>
            <a:endParaRPr lang="en-US" dirty="0" smtClean="0">
              <a:solidFill>
                <a:prstClr val="black"/>
              </a:solidFill>
            </a:endParaRPr>
          </a:p>
        </p:txBody>
      </p:sp>
      <p:sp>
        <p:nvSpPr>
          <p:cNvPr id="125955" name="Rectangle 2"/>
          <p:cNvSpPr>
            <a:spLocks noGrp="1" noRot="1" noChangeAspect="1" noChangeArrowheads="1" noTextEdit="1"/>
          </p:cNvSpPr>
          <p:nvPr>
            <p:ph type="sldImg"/>
          </p:nvPr>
        </p:nvSpPr>
        <p:spPr>
          <a:xfrm>
            <a:off x="1236663" y="688975"/>
            <a:ext cx="4776787" cy="3582988"/>
          </a:xfrm>
          <a:ln/>
        </p:spPr>
      </p:sp>
      <p:sp>
        <p:nvSpPr>
          <p:cNvPr id="125956" name="Rectangle 3"/>
          <p:cNvSpPr>
            <a:spLocks noGrp="1" noChangeArrowheads="1"/>
          </p:cNvSpPr>
          <p:nvPr>
            <p:ph type="body" idx="1"/>
          </p:nvPr>
        </p:nvSpPr>
        <p:spPr>
          <a:xfrm>
            <a:off x="926050" y="4499399"/>
            <a:ext cx="5316559" cy="4196837"/>
          </a:xfrm>
          <a:noFill/>
          <a:ln/>
        </p:spPr>
        <p:txBody>
          <a:bodyPr/>
          <a:lstStyle/>
          <a:p>
            <a:r>
              <a:rPr lang="en-US" b="1" dirty="0" smtClean="0"/>
              <a:t>Nicole</a:t>
            </a:r>
          </a:p>
          <a:p>
            <a:endParaRPr lang="en-US" dirty="0" smtClean="0"/>
          </a:p>
          <a:p>
            <a:pPr marL="175046" indent="-175046">
              <a:buFont typeface="Arial" pitchFamily="34" charset="0"/>
              <a:buChar char="•"/>
            </a:pPr>
            <a:r>
              <a:rPr lang="en-US" dirty="0" smtClean="0"/>
              <a:t>Supportive housing is affordable </a:t>
            </a:r>
            <a:r>
              <a:rPr lang="en-US" b="1" dirty="0" smtClean="0"/>
              <a:t>housing</a:t>
            </a:r>
            <a:r>
              <a:rPr lang="en-US" dirty="0" smtClean="0"/>
              <a:t> where </a:t>
            </a:r>
            <a:r>
              <a:rPr lang="en-US" b="1" dirty="0" smtClean="0"/>
              <a:t>supportive services</a:t>
            </a:r>
            <a:r>
              <a:rPr lang="en-US" dirty="0" smtClean="0"/>
              <a:t> providers actively engage tenants in flexible, voluntary and comprehensive services and work with </a:t>
            </a:r>
            <a:r>
              <a:rPr lang="en-US" b="1" dirty="0" smtClean="0"/>
              <a:t>property and housing management</a:t>
            </a:r>
            <a:r>
              <a:rPr lang="en-US" dirty="0" smtClean="0"/>
              <a:t> to support tenant stability and ensure that the housing remains a positive </a:t>
            </a:r>
            <a:r>
              <a:rPr lang="en-US" b="1" dirty="0" smtClean="0"/>
              <a:t>community</a:t>
            </a:r>
            <a:r>
              <a:rPr lang="en-US" dirty="0" smtClean="0"/>
              <a:t> asset for the long-term. </a:t>
            </a:r>
          </a:p>
          <a:p>
            <a:r>
              <a:rPr lang="en-US" dirty="0" smtClean="0"/>
              <a:t> </a:t>
            </a:r>
          </a:p>
          <a:p>
            <a:pPr marL="175046" indent="-175046">
              <a:buFont typeface="Arial" pitchFamily="34" charset="0"/>
              <a:buChar char="•"/>
            </a:pPr>
            <a:r>
              <a:rPr lang="en-US" dirty="0" smtClean="0"/>
              <a:t>Supportive housing is an innovative and proven solution to some of communities' toughest problems</a:t>
            </a:r>
          </a:p>
          <a:p>
            <a:pPr marL="175046" indent="-175046">
              <a:buFont typeface="Arial" pitchFamily="34" charset="0"/>
              <a:buChar char="•"/>
            </a:pPr>
            <a:endParaRPr lang="en-US" dirty="0" smtClean="0"/>
          </a:p>
          <a:p>
            <a:pPr marL="175046" indent="-175046">
              <a:buFont typeface="Arial" pitchFamily="34" charset="0"/>
              <a:buChar char="•"/>
            </a:pPr>
            <a:r>
              <a:rPr lang="en-US" dirty="0" smtClean="0"/>
              <a:t>Supportive</a:t>
            </a:r>
            <a:r>
              <a:rPr lang="en-US" baseline="0" dirty="0" smtClean="0"/>
              <a:t> housing is </a:t>
            </a:r>
            <a:r>
              <a:rPr lang="en-US" dirty="0" smtClean="0"/>
              <a:t>the scaffolding for the delivery of more effective and responsive public services.</a:t>
            </a:r>
          </a:p>
          <a:p>
            <a:endParaRPr lang="en-US" dirty="0" smtClean="0"/>
          </a:p>
          <a:p>
            <a:pPr defTabSz="937900">
              <a:defRPr/>
            </a:pPr>
            <a:r>
              <a:rPr lang="en-US" b="1" dirty="0">
                <a:solidFill>
                  <a:schemeClr val="accent2"/>
                </a:solidFill>
                <a:latin typeface="Century Schoolbook" pitchFamily="18" charset="0"/>
              </a:rPr>
              <a:t>Permanent, affordable, independent, tenant centered, flexible, voluntary</a:t>
            </a:r>
          </a:p>
          <a:p>
            <a:pPr defTabSz="937900">
              <a:defRPr/>
            </a:pPr>
            <a:endParaRPr lang="en-US" b="1" dirty="0">
              <a:solidFill>
                <a:schemeClr val="accent2"/>
              </a:solidFill>
              <a:latin typeface="Century Schoolbook" pitchFamily="18" charset="0"/>
            </a:endParaRPr>
          </a:p>
          <a:p>
            <a:pPr defTabSz="937900">
              <a:defRPr/>
            </a:pPr>
            <a:r>
              <a:rPr lang="en-US" b="1" i="1" dirty="0">
                <a:solidFill>
                  <a:schemeClr val="accent2"/>
                </a:solidFill>
                <a:latin typeface="Century Schoolbook" pitchFamily="18" charset="0"/>
              </a:rPr>
              <a:t>Notes from FL Housing: Either here or later you might want to mention the importance of having separate facility management and rental operations separate from services coordination and services </a:t>
            </a:r>
            <a:r>
              <a:rPr lang="en-US" b="1" i="1" dirty="0" err="1">
                <a:solidFill>
                  <a:schemeClr val="accent2"/>
                </a:solidFill>
                <a:latin typeface="Century Schoolbook" pitchFamily="18" charset="0"/>
              </a:rPr>
              <a:t>functionsl</a:t>
            </a:r>
            <a:r>
              <a:rPr lang="en-US" b="1" i="1" dirty="0">
                <a:solidFill>
                  <a:schemeClr val="accent2"/>
                </a:solidFill>
                <a:latin typeface="Century Schoolbook" pitchFamily="18" charset="0"/>
              </a:rPr>
              <a:t>.  But that they collaborate to assist with tenant stability in the housing.</a:t>
            </a:r>
          </a:p>
          <a:p>
            <a:pPr defTabSz="937900">
              <a:defRPr/>
            </a:pPr>
            <a:endParaRPr lang="en-US" b="1" dirty="0">
              <a:solidFill>
                <a:schemeClr val="accent2"/>
              </a:solidFill>
              <a:latin typeface="Century Schoolbook" pitchFamily="18" charset="0"/>
            </a:endParaRPr>
          </a:p>
          <a:p>
            <a:endParaRPr lang="en-US" dirty="0" smtClean="0"/>
          </a:p>
        </p:txBody>
      </p:sp>
    </p:spTree>
    <p:extLst>
      <p:ext uri="{BB962C8B-B14F-4D97-AF65-F5344CB8AC3E}">
        <p14:creationId xmlns:p14="http://schemas.microsoft.com/office/powerpoint/2010/main" val="126147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73A71FAC-47D1-4088-8F84-FFF4F9DCFDC8}" type="slidenum">
              <a:rPr lang="en-US" smtClean="0">
                <a:solidFill>
                  <a:prstClr val="black"/>
                </a:solidFill>
              </a:rPr>
              <a:pPr/>
              <a:t>8</a:t>
            </a:fld>
            <a:endParaRPr lang="en-US" smtClean="0">
              <a:solidFill>
                <a:prstClr val="black"/>
              </a:solidFill>
            </a:endParaRPr>
          </a:p>
        </p:txBody>
      </p:sp>
      <p:sp>
        <p:nvSpPr>
          <p:cNvPr id="130051" name="Rectangle 2"/>
          <p:cNvSpPr>
            <a:spLocks noGrp="1" noRot="1" noChangeAspect="1" noChangeArrowheads="1" noTextEdit="1"/>
          </p:cNvSpPr>
          <p:nvPr>
            <p:ph type="sldImg"/>
          </p:nvPr>
        </p:nvSpPr>
        <p:spPr>
          <a:xfrm>
            <a:off x="1290638" y="714375"/>
            <a:ext cx="4976812" cy="3732213"/>
          </a:xfrm>
          <a:ln/>
        </p:spPr>
      </p:sp>
      <p:sp>
        <p:nvSpPr>
          <p:cNvPr id="130052" name="Rectangle 3"/>
          <p:cNvSpPr>
            <a:spLocks noGrp="1" noChangeArrowheads="1"/>
          </p:cNvSpPr>
          <p:nvPr>
            <p:ph type="body" idx="1"/>
          </p:nvPr>
        </p:nvSpPr>
        <p:spPr>
          <a:xfrm>
            <a:off x="964678" y="4685333"/>
            <a:ext cx="5549349" cy="4365511"/>
          </a:xfrm>
          <a:noFill/>
          <a:ln/>
        </p:spPr>
        <p:txBody>
          <a:bodyPr/>
          <a:lstStyle/>
          <a:p>
            <a:pPr defTabSz="937900">
              <a:defRPr/>
            </a:pPr>
            <a:r>
              <a:rPr lang="en-US" b="1" dirty="0" smtClean="0"/>
              <a:t>For HUD, permanent is 24 months plus one day. </a:t>
            </a:r>
            <a:endParaRPr lang="en-US" b="1" dirty="0"/>
          </a:p>
          <a:p>
            <a:endParaRPr lang="en-US" dirty="0" smtClean="0"/>
          </a:p>
          <a:p>
            <a:endParaRPr lang="en-US" dirty="0" smtClean="0"/>
          </a:p>
          <a:p>
            <a:endParaRPr lang="en-US" dirty="0" smtClean="0"/>
          </a:p>
        </p:txBody>
      </p:sp>
    </p:spTree>
    <p:extLst>
      <p:ext uri="{BB962C8B-B14F-4D97-AF65-F5344CB8AC3E}">
        <p14:creationId xmlns:p14="http://schemas.microsoft.com/office/powerpoint/2010/main" val="64270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5D1A0E3-4076-4E2A-BF02-976DEFE5C01D}" type="slidenum">
              <a:rPr lang="en-US" smtClean="0">
                <a:solidFill>
                  <a:prstClr val="black"/>
                </a:solidFill>
              </a:rPr>
              <a:pPr/>
              <a:t>9</a:t>
            </a:fld>
            <a:endParaRPr lang="en-US" smtClean="0">
              <a:solidFill>
                <a:prstClr val="black"/>
              </a:solidFill>
            </a:endParaRPr>
          </a:p>
        </p:txBody>
      </p:sp>
      <p:sp>
        <p:nvSpPr>
          <p:cNvPr id="133123" name="Rectangle 2"/>
          <p:cNvSpPr>
            <a:spLocks noGrp="1" noRot="1" noChangeAspect="1" noChangeArrowheads="1" noTextEdit="1"/>
          </p:cNvSpPr>
          <p:nvPr>
            <p:ph type="sldImg"/>
          </p:nvPr>
        </p:nvSpPr>
        <p:spPr>
          <a:xfrm>
            <a:off x="1298575" y="723900"/>
            <a:ext cx="4937125" cy="3702050"/>
          </a:xfrm>
          <a:ln/>
        </p:spPr>
      </p:sp>
      <p:sp>
        <p:nvSpPr>
          <p:cNvPr id="133124" name="Rectangle 3"/>
          <p:cNvSpPr>
            <a:spLocks noGrp="1" noChangeArrowheads="1"/>
          </p:cNvSpPr>
          <p:nvPr>
            <p:ph type="body" idx="1"/>
          </p:nvPr>
        </p:nvSpPr>
        <p:spPr>
          <a:xfrm>
            <a:off x="982664" y="4667476"/>
            <a:ext cx="5568970" cy="4427201"/>
          </a:xfrm>
          <a:noFill/>
          <a:ln/>
        </p:spPr>
        <p:txBody>
          <a:bodyPr lIns="97263" tIns="48633" rIns="97263" bIns="48633"/>
          <a:lstStyle/>
          <a:p>
            <a:pPr defTabSz="937900">
              <a:defRPr/>
            </a:pPr>
            <a:r>
              <a:rPr lang="en-US" sz="1600" b="1" dirty="0"/>
              <a:t>Nicole</a:t>
            </a:r>
          </a:p>
          <a:p>
            <a:endParaRPr lang="en-US" sz="1600" u="sng" dirty="0"/>
          </a:p>
        </p:txBody>
      </p:sp>
    </p:spTree>
    <p:extLst>
      <p:ext uri="{BB962C8B-B14F-4D97-AF65-F5344CB8AC3E}">
        <p14:creationId xmlns:p14="http://schemas.microsoft.com/office/powerpoint/2010/main" val="1639114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7900">
              <a:defRPr/>
            </a:pPr>
            <a:r>
              <a:rPr lang="en-US" b="1" dirty="0"/>
              <a:t>Nicole</a:t>
            </a:r>
          </a:p>
          <a:p>
            <a:r>
              <a:rPr lang="en-US" b="1" dirty="0" smtClean="0"/>
              <a:t>Trainer Talking Points:</a:t>
            </a:r>
          </a:p>
          <a:p>
            <a:endParaRPr lang="en-US" dirty="0" smtClean="0"/>
          </a:p>
          <a:p>
            <a:pPr defTabSz="937900">
              <a:defRPr/>
            </a:pPr>
            <a:r>
              <a:rPr lang="en-US" b="1" dirty="0" smtClean="0"/>
              <a:t>Not a solo act!</a:t>
            </a:r>
          </a:p>
          <a:p>
            <a:endParaRPr lang="en-US" dirty="0" smtClean="0"/>
          </a:p>
          <a:p>
            <a:r>
              <a:rPr lang="en-US" dirty="0" smtClean="0"/>
              <a:t>Property and/or Housing Management staff work closely with service providers and landlords to ensure tenants sustain stable housing.  </a:t>
            </a:r>
          </a:p>
          <a:p>
            <a:endParaRPr lang="en-US" dirty="0" smtClean="0"/>
          </a:p>
          <a:p>
            <a:endParaRPr lang="en-US" dirty="0" smtClean="0"/>
          </a:p>
        </p:txBody>
      </p:sp>
      <p:sp>
        <p:nvSpPr>
          <p:cNvPr id="6758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9363" indent="-284371" eaLnBrk="0" hangingPunct="0">
              <a:defRPr>
                <a:solidFill>
                  <a:schemeClr val="tx1"/>
                </a:solidFill>
                <a:latin typeface="Arial" charset="0"/>
                <a:ea typeface="ＭＳ Ｐゴシック" charset="-128"/>
              </a:defRPr>
            </a:lvl2pPr>
            <a:lvl3pPr marL="1137482" indent="-227497" eaLnBrk="0" hangingPunct="0">
              <a:defRPr>
                <a:solidFill>
                  <a:schemeClr val="tx1"/>
                </a:solidFill>
                <a:latin typeface="Arial" charset="0"/>
                <a:ea typeface="ＭＳ Ｐゴシック" charset="-128"/>
              </a:defRPr>
            </a:lvl3pPr>
            <a:lvl4pPr marL="1592474" indent="-227497" eaLnBrk="0" hangingPunct="0">
              <a:defRPr>
                <a:solidFill>
                  <a:schemeClr val="tx1"/>
                </a:solidFill>
                <a:latin typeface="Arial" charset="0"/>
                <a:ea typeface="ＭＳ Ｐゴシック" charset="-128"/>
              </a:defRPr>
            </a:lvl4pPr>
            <a:lvl5pPr marL="2047466" indent="-227497" eaLnBrk="0" hangingPunct="0">
              <a:defRPr>
                <a:solidFill>
                  <a:schemeClr val="tx1"/>
                </a:solidFill>
                <a:latin typeface="Arial" charset="0"/>
                <a:ea typeface="ＭＳ Ｐゴシック" charset="-128"/>
              </a:defRPr>
            </a:lvl5pPr>
            <a:lvl6pPr marL="2502458" indent="-227497" defTabSz="454992" eaLnBrk="0" fontAlgn="base" hangingPunct="0">
              <a:spcBef>
                <a:spcPct val="0"/>
              </a:spcBef>
              <a:spcAft>
                <a:spcPct val="0"/>
              </a:spcAft>
              <a:defRPr>
                <a:solidFill>
                  <a:schemeClr val="tx1"/>
                </a:solidFill>
                <a:latin typeface="Arial" charset="0"/>
                <a:ea typeface="ＭＳ Ｐゴシック" charset="-128"/>
              </a:defRPr>
            </a:lvl6pPr>
            <a:lvl7pPr marL="2957450" indent="-227497" defTabSz="454992" eaLnBrk="0" fontAlgn="base" hangingPunct="0">
              <a:spcBef>
                <a:spcPct val="0"/>
              </a:spcBef>
              <a:spcAft>
                <a:spcPct val="0"/>
              </a:spcAft>
              <a:defRPr>
                <a:solidFill>
                  <a:schemeClr val="tx1"/>
                </a:solidFill>
                <a:latin typeface="Arial" charset="0"/>
                <a:ea typeface="ＭＳ Ｐゴシック" charset="-128"/>
              </a:defRPr>
            </a:lvl7pPr>
            <a:lvl8pPr marL="3412442" indent="-227497" defTabSz="454992" eaLnBrk="0" fontAlgn="base" hangingPunct="0">
              <a:spcBef>
                <a:spcPct val="0"/>
              </a:spcBef>
              <a:spcAft>
                <a:spcPct val="0"/>
              </a:spcAft>
              <a:defRPr>
                <a:solidFill>
                  <a:schemeClr val="tx1"/>
                </a:solidFill>
                <a:latin typeface="Arial" charset="0"/>
                <a:ea typeface="ＭＳ Ｐゴシック" charset="-128"/>
              </a:defRPr>
            </a:lvl8pPr>
            <a:lvl9pPr marL="3867437" indent="-227497" defTabSz="454992"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smtClean="0">
              <a:solidFill>
                <a:prstClr val="black"/>
              </a:solidFill>
              <a:latin typeface="Calibri" charset="0"/>
            </a:endParaRPr>
          </a:p>
        </p:txBody>
      </p:sp>
      <p:sp>
        <p:nvSpPr>
          <p:cNvPr id="675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9363" indent="-284371" eaLnBrk="0" hangingPunct="0">
              <a:defRPr>
                <a:solidFill>
                  <a:schemeClr val="tx1"/>
                </a:solidFill>
                <a:latin typeface="Arial" charset="0"/>
                <a:ea typeface="ＭＳ Ｐゴシック" charset="-128"/>
              </a:defRPr>
            </a:lvl2pPr>
            <a:lvl3pPr marL="1137482" indent="-227497" eaLnBrk="0" hangingPunct="0">
              <a:defRPr>
                <a:solidFill>
                  <a:schemeClr val="tx1"/>
                </a:solidFill>
                <a:latin typeface="Arial" charset="0"/>
                <a:ea typeface="ＭＳ Ｐゴシック" charset="-128"/>
              </a:defRPr>
            </a:lvl3pPr>
            <a:lvl4pPr marL="1592474" indent="-227497" eaLnBrk="0" hangingPunct="0">
              <a:defRPr>
                <a:solidFill>
                  <a:schemeClr val="tx1"/>
                </a:solidFill>
                <a:latin typeface="Arial" charset="0"/>
                <a:ea typeface="ＭＳ Ｐゴシック" charset="-128"/>
              </a:defRPr>
            </a:lvl4pPr>
            <a:lvl5pPr marL="2047466" indent="-227497" eaLnBrk="0" hangingPunct="0">
              <a:defRPr>
                <a:solidFill>
                  <a:schemeClr val="tx1"/>
                </a:solidFill>
                <a:latin typeface="Arial" charset="0"/>
                <a:ea typeface="ＭＳ Ｐゴシック" charset="-128"/>
              </a:defRPr>
            </a:lvl5pPr>
            <a:lvl6pPr marL="2502458" indent="-227497" defTabSz="454992" eaLnBrk="0" fontAlgn="base" hangingPunct="0">
              <a:spcBef>
                <a:spcPct val="0"/>
              </a:spcBef>
              <a:spcAft>
                <a:spcPct val="0"/>
              </a:spcAft>
              <a:defRPr>
                <a:solidFill>
                  <a:schemeClr val="tx1"/>
                </a:solidFill>
                <a:latin typeface="Arial" charset="0"/>
                <a:ea typeface="ＭＳ Ｐゴシック" charset="-128"/>
              </a:defRPr>
            </a:lvl6pPr>
            <a:lvl7pPr marL="2957450" indent="-227497" defTabSz="454992" eaLnBrk="0" fontAlgn="base" hangingPunct="0">
              <a:spcBef>
                <a:spcPct val="0"/>
              </a:spcBef>
              <a:spcAft>
                <a:spcPct val="0"/>
              </a:spcAft>
              <a:defRPr>
                <a:solidFill>
                  <a:schemeClr val="tx1"/>
                </a:solidFill>
                <a:latin typeface="Arial" charset="0"/>
                <a:ea typeface="ＭＳ Ｐゴシック" charset="-128"/>
              </a:defRPr>
            </a:lvl7pPr>
            <a:lvl8pPr marL="3412442" indent="-227497" defTabSz="454992" eaLnBrk="0" fontAlgn="base" hangingPunct="0">
              <a:spcBef>
                <a:spcPct val="0"/>
              </a:spcBef>
              <a:spcAft>
                <a:spcPct val="0"/>
              </a:spcAft>
              <a:defRPr>
                <a:solidFill>
                  <a:schemeClr val="tx1"/>
                </a:solidFill>
                <a:latin typeface="Arial" charset="0"/>
                <a:ea typeface="ＭＳ Ｐゴシック" charset="-128"/>
              </a:defRPr>
            </a:lvl8pPr>
            <a:lvl9pPr marL="3867437" indent="-227497" defTabSz="45499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8930D57-E20E-4535-919F-369FAC4A37A7}" type="slidenum">
              <a:rPr lang="en-US" smtClean="0">
                <a:solidFill>
                  <a:prstClr val="black"/>
                </a:solidFill>
                <a:latin typeface="Calibri" charset="0"/>
              </a:rPr>
              <a:pPr eaLnBrk="1" hangingPunct="1"/>
              <a:t>10</a:t>
            </a:fld>
            <a:endParaRPr lang="en-US" dirty="0" smtClean="0">
              <a:solidFill>
                <a:prstClr val="black"/>
              </a:solidFill>
              <a:latin typeface="Calibri" charset="0"/>
            </a:endParaRPr>
          </a:p>
        </p:txBody>
      </p:sp>
    </p:spTree>
    <p:extLst>
      <p:ext uri="{BB962C8B-B14F-4D97-AF65-F5344CB8AC3E}">
        <p14:creationId xmlns:p14="http://schemas.microsoft.com/office/powerpoint/2010/main" val="1954531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 name="Picture 27" descr="CSH_Color_No_ta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5239" y="5706532"/>
            <a:ext cx="2017587" cy="850407"/>
          </a:xfrm>
          <a:prstGeom prst="rect">
            <a:avLst/>
          </a:prstGeom>
        </p:spPr>
      </p:pic>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endParaRPr lang="en-US" sz="4000" b="1" dirty="0">
              <a:solidFill>
                <a:schemeClr val="bg1"/>
              </a:solidFill>
              <a:latin typeface="Arial" charset="0"/>
            </a:endParaRPr>
          </a:p>
        </p:txBody>
      </p:sp>
      <p:sp>
        <p:nvSpPr>
          <p:cNvPr id="31" name="Rectangle 30"/>
          <p:cNvSpPr/>
          <p:nvPr userDrawn="1"/>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33" name="Rectangle 32"/>
          <p:cNvSpPr/>
          <p:nvPr userDrawn="1"/>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34" name="Rectangle 33"/>
          <p:cNvSpPr/>
          <p:nvPr userDrawn="1"/>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52" name="Rectangle 51"/>
          <p:cNvSpPr/>
          <p:nvPr userDrawn="1"/>
        </p:nvSpPr>
        <p:spPr bwMode="auto">
          <a:xfrm flipV="1">
            <a:off x="0" y="0"/>
            <a:ext cx="6604000" cy="20574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54" name="Rectangle 53"/>
          <p:cNvSpPr/>
          <p:nvPr userDrawn="1"/>
        </p:nvSpPr>
        <p:spPr bwMode="auto">
          <a:xfrm flipV="1">
            <a:off x="6087532" y="152400"/>
            <a:ext cx="3056467" cy="5393267"/>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56" name="Rectangle 55"/>
          <p:cNvSpPr/>
          <p:nvPr userDrawn="1"/>
        </p:nvSpPr>
        <p:spPr bwMode="auto">
          <a:xfrm flipV="1">
            <a:off x="1" y="1828800"/>
            <a:ext cx="6087532" cy="49530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57" name="Rectangle 56"/>
          <p:cNvSpPr/>
          <p:nvPr userDrawn="1"/>
        </p:nvSpPr>
        <p:spPr bwMode="auto">
          <a:xfrm>
            <a:off x="6604000" y="2057191"/>
            <a:ext cx="2540000" cy="45719"/>
          </a:xfrm>
          <a:prstGeom prst="rect">
            <a:avLst/>
          </a:prstGeom>
          <a:solidFill>
            <a:schemeClr val="bg1">
              <a:alpha val="5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29699" name="Rectangle 3"/>
          <p:cNvSpPr>
            <a:spLocks noGrp="1" noChangeArrowheads="1"/>
          </p:cNvSpPr>
          <p:nvPr>
            <p:ph type="ctrTitle" hasCustomPrompt="1"/>
          </p:nvPr>
        </p:nvSpPr>
        <p:spPr>
          <a:xfrm>
            <a:off x="609600" y="1752600"/>
            <a:ext cx="4910667" cy="1295400"/>
          </a:xfrm>
          <a:ln>
            <a:noFill/>
          </a:ln>
        </p:spPr>
        <p:txBody>
          <a:bodyPr anchor="b"/>
          <a:lstStyle>
            <a:lvl1pPr marL="0" indent="0" algn="l">
              <a:defRPr sz="2800" b="0" baseline="0">
                <a:solidFill>
                  <a:srgbClr val="0081C6"/>
                </a:solidFill>
                <a:latin typeface="Century Schoolbook"/>
                <a:cs typeface="Century Schoolbook"/>
              </a:defRPr>
            </a:lvl1pPr>
          </a:lstStyle>
          <a:p>
            <a:r>
              <a:rPr lang="en-US" dirty="0"/>
              <a:t>Click </a:t>
            </a:r>
            <a:r>
              <a:rPr lang="en-US" dirty="0" smtClean="0"/>
              <a:t>to Edit</a:t>
            </a:r>
            <a:endParaRPr lang="en-US" dirty="0"/>
          </a:p>
        </p:txBody>
      </p:sp>
      <p:sp>
        <p:nvSpPr>
          <p:cNvPr id="29714" name="Rectangle 18"/>
          <p:cNvSpPr>
            <a:spLocks noGrp="1" noChangeArrowheads="1"/>
          </p:cNvSpPr>
          <p:nvPr>
            <p:ph type="subTitle" sz="quarter" idx="1" hasCustomPrompt="1"/>
          </p:nvPr>
        </p:nvSpPr>
        <p:spPr>
          <a:xfrm>
            <a:off x="609600" y="3200400"/>
            <a:ext cx="4902200" cy="990600"/>
          </a:xfrm>
        </p:spPr>
        <p:txBody>
          <a:bodyPr/>
          <a:lstStyle>
            <a:lvl1pPr marL="0" indent="0" algn="l">
              <a:buFont typeface="Wingdings" pitchFamily="2" charset="2"/>
              <a:buNone/>
              <a:defRPr sz="1600" b="0" i="1" cap="none" baseline="0">
                <a:solidFill>
                  <a:schemeClr val="tx1">
                    <a:lumMod val="65000"/>
                    <a:lumOff val="35000"/>
                  </a:schemeClr>
                </a:solidFill>
                <a:latin typeface="Century Schoolbook"/>
                <a:cs typeface="Century Schoolbook"/>
              </a:defRPr>
            </a:lvl1pPr>
          </a:lstStyle>
          <a:p>
            <a:r>
              <a:rPr lang="en-US" dirty="0" smtClean="0"/>
              <a:t>Click to edit master subtitle style</a:t>
            </a:r>
            <a:endParaRPr lang="en-US" dirty="0"/>
          </a:p>
        </p:txBody>
      </p:sp>
      <p:sp>
        <p:nvSpPr>
          <p:cNvPr id="59" name="Rectangle 18"/>
          <p:cNvSpPr txBox="1">
            <a:spLocks noChangeArrowheads="1"/>
          </p:cNvSpPr>
          <p:nvPr userDrawn="1"/>
        </p:nvSpPr>
        <p:spPr bwMode="auto">
          <a:xfrm>
            <a:off x="6502370" y="2590800"/>
            <a:ext cx="2235229"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9FA1A4"/>
              </a:buClr>
              <a:buSzPct val="100000"/>
              <a:buFont typeface="Wingdings" pitchFamily="2" charset="2"/>
              <a:buNone/>
              <a:defRPr sz="1600" b="0" i="1" cap="none" baseline="0">
                <a:solidFill>
                  <a:schemeClr val="tx1">
                    <a:lumMod val="65000"/>
                    <a:lumOff val="35000"/>
                  </a:schemeClr>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1"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1"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1"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a:lstStyle>
          <a:p>
            <a:r>
              <a:rPr lang="en-US" sz="1600" i="0" dirty="0" smtClean="0">
                <a:solidFill>
                  <a:schemeClr val="bg1"/>
                </a:solidFill>
              </a:rPr>
              <a:t>The Source for</a:t>
            </a:r>
          </a:p>
          <a:p>
            <a:r>
              <a:rPr lang="en-US" sz="1600" i="0" dirty="0" smtClean="0">
                <a:solidFill>
                  <a:schemeClr val="bg1"/>
                </a:solidFill>
              </a:rPr>
              <a:t>Housing</a:t>
            </a:r>
            <a:r>
              <a:rPr lang="en-US" sz="1600" i="0" baseline="0" dirty="0" smtClean="0">
                <a:solidFill>
                  <a:schemeClr val="bg1"/>
                </a:solidFill>
              </a:rPr>
              <a:t> Solutions</a:t>
            </a:r>
            <a:endParaRPr lang="en-US" sz="1600" i="0" dirty="0">
              <a:solidFill>
                <a:schemeClr val="bg1"/>
              </a:solidFill>
            </a:endParaRPr>
          </a:p>
        </p:txBody>
      </p:sp>
      <p:sp>
        <p:nvSpPr>
          <p:cNvPr id="20" name="Rectangle 19"/>
          <p:cNvSpPr/>
          <p:nvPr userDrawn="1"/>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Tree>
  </p:cSld>
  <p:clrMapOvr>
    <a:masterClrMapping/>
  </p:clrMapOvr>
  <p:transition advTm="10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itle 1"/>
          <p:cNvSpPr txBox="1">
            <a:spLocks/>
          </p:cNvSpPr>
          <p:nvPr userDrawn="1"/>
        </p:nvSpPr>
        <p:spPr bwMode="auto">
          <a:xfrm>
            <a:off x="1828800" y="5302572"/>
            <a:ext cx="5486400" cy="566738"/>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sz="1050" dirty="0" smtClean="0"/>
              <a:t>Click to edit Master title style</a:t>
            </a:r>
            <a:endParaRPr lang="en-US" sz="1050" dirty="0"/>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050" b="0">
                <a:solidFill>
                  <a:srgbClr val="9FA1A4"/>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Tree>
    <p:extLst>
      <p:ext uri="{BB962C8B-B14F-4D97-AF65-F5344CB8AC3E}">
        <p14:creationId xmlns:p14="http://schemas.microsoft.com/office/powerpoint/2010/main" val="10454589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 name="Picture 27" descr="CSH_Color_No_ta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5239" y="5706532"/>
            <a:ext cx="2017587" cy="850407"/>
          </a:xfrm>
          <a:prstGeom prst="rect">
            <a:avLst/>
          </a:prstGeom>
        </p:spPr>
      </p:pic>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endParaRPr lang="en-US" sz="4000" b="1" dirty="0">
              <a:solidFill>
                <a:srgbClr val="FFFFFF"/>
              </a:solidFill>
              <a:latin typeface="Arial"/>
            </a:endParaRP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52" name="Rectangle 51"/>
          <p:cNvSpPr/>
          <p:nvPr/>
        </p:nvSpPr>
        <p:spPr bwMode="auto">
          <a:xfrm flipV="1">
            <a:off x="0" y="0"/>
            <a:ext cx="6604000" cy="20574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54" name="Rectangle 53"/>
          <p:cNvSpPr/>
          <p:nvPr/>
        </p:nvSpPr>
        <p:spPr bwMode="auto">
          <a:xfrm flipV="1">
            <a:off x="6087532" y="152400"/>
            <a:ext cx="3056467" cy="5393267"/>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56" name="Rectangle 55"/>
          <p:cNvSpPr/>
          <p:nvPr/>
        </p:nvSpPr>
        <p:spPr bwMode="auto">
          <a:xfrm flipV="1">
            <a:off x="1" y="1828800"/>
            <a:ext cx="6087532" cy="49530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57" name="Rectangle 56"/>
          <p:cNvSpPr/>
          <p:nvPr/>
        </p:nvSpPr>
        <p:spPr bwMode="auto">
          <a:xfrm>
            <a:off x="6604000" y="2057191"/>
            <a:ext cx="2540000" cy="45719"/>
          </a:xfrm>
          <a:prstGeom prst="rect">
            <a:avLst/>
          </a:prstGeom>
          <a:solidFill>
            <a:schemeClr val="bg1">
              <a:alpha val="5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29699" name="Rectangle 3"/>
          <p:cNvSpPr>
            <a:spLocks noGrp="1" noChangeArrowheads="1"/>
          </p:cNvSpPr>
          <p:nvPr>
            <p:ph type="ctrTitle" hasCustomPrompt="1"/>
          </p:nvPr>
        </p:nvSpPr>
        <p:spPr>
          <a:xfrm>
            <a:off x="609600" y="1752600"/>
            <a:ext cx="4910667" cy="1295400"/>
          </a:xfrm>
          <a:ln>
            <a:noFill/>
          </a:ln>
        </p:spPr>
        <p:txBody>
          <a:bodyPr anchor="b"/>
          <a:lstStyle>
            <a:lvl1pPr marL="0" indent="0" algn="l">
              <a:defRPr sz="2800" b="0" baseline="0">
                <a:solidFill>
                  <a:srgbClr val="0081C6"/>
                </a:solidFill>
                <a:latin typeface="Century Schoolbook"/>
                <a:cs typeface="Century Schoolbook"/>
              </a:defRPr>
            </a:lvl1pPr>
          </a:lstStyle>
          <a:p>
            <a:r>
              <a:rPr lang="en-US" dirty="0"/>
              <a:t>Click </a:t>
            </a:r>
            <a:r>
              <a:rPr lang="en-US" dirty="0" smtClean="0"/>
              <a:t>to Edit</a:t>
            </a:r>
            <a:endParaRPr lang="en-US" dirty="0"/>
          </a:p>
        </p:txBody>
      </p:sp>
      <p:sp>
        <p:nvSpPr>
          <p:cNvPr id="29714" name="Rectangle 18"/>
          <p:cNvSpPr>
            <a:spLocks noGrp="1" noChangeArrowheads="1"/>
          </p:cNvSpPr>
          <p:nvPr>
            <p:ph type="subTitle" sz="quarter" idx="1" hasCustomPrompt="1"/>
          </p:nvPr>
        </p:nvSpPr>
        <p:spPr>
          <a:xfrm>
            <a:off x="609600" y="3200400"/>
            <a:ext cx="4902200" cy="990600"/>
          </a:xfrm>
        </p:spPr>
        <p:txBody>
          <a:bodyPr/>
          <a:lstStyle>
            <a:lvl1pPr marL="0" indent="0" algn="l">
              <a:buFont typeface="Wingdings" pitchFamily="2" charset="2"/>
              <a:buNone/>
              <a:defRPr sz="1600" b="0" i="1" cap="none" baseline="0">
                <a:solidFill>
                  <a:schemeClr val="tx1">
                    <a:lumMod val="65000"/>
                    <a:lumOff val="35000"/>
                  </a:schemeClr>
                </a:solidFill>
                <a:latin typeface="Century Schoolbook"/>
                <a:cs typeface="Century Schoolbook"/>
              </a:defRPr>
            </a:lvl1pPr>
          </a:lstStyle>
          <a:p>
            <a:r>
              <a:rPr lang="en-US" dirty="0" smtClean="0"/>
              <a:t>Click to edit master subtitle style</a:t>
            </a:r>
            <a:endParaRPr lang="en-US" dirty="0"/>
          </a:p>
        </p:txBody>
      </p:sp>
      <p:sp>
        <p:nvSpPr>
          <p:cNvPr id="59" name="Rectangle 18"/>
          <p:cNvSpPr txBox="1">
            <a:spLocks noChangeArrowheads="1"/>
          </p:cNvSpPr>
          <p:nvPr/>
        </p:nvSpPr>
        <p:spPr bwMode="auto">
          <a:xfrm>
            <a:off x="6502370" y="2590800"/>
            <a:ext cx="2235229"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9FA1A4"/>
              </a:buClr>
              <a:buSzPct val="100000"/>
              <a:buFont typeface="Wingdings" pitchFamily="2" charset="2"/>
              <a:buNone/>
              <a:defRPr sz="1600" b="0" i="1" cap="none" baseline="0">
                <a:solidFill>
                  <a:schemeClr val="tx1">
                    <a:lumMod val="65000"/>
                    <a:lumOff val="35000"/>
                  </a:schemeClr>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1"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1"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1"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a:lstStyle>
          <a:p>
            <a:r>
              <a:rPr lang="en-US" i="0" dirty="0" smtClean="0">
                <a:solidFill>
                  <a:srgbClr val="FFFFFF"/>
                </a:solidFill>
              </a:rPr>
              <a:t>The Source for</a:t>
            </a:r>
          </a:p>
          <a:p>
            <a:r>
              <a:rPr lang="en-US" i="0" dirty="0" smtClean="0">
                <a:solidFill>
                  <a:srgbClr val="FFFFFF"/>
                </a:solidFill>
              </a:rPr>
              <a:t>Housing Solutions</a:t>
            </a:r>
            <a:endParaRPr lang="en-US" i="0" dirty="0">
              <a:solidFill>
                <a:srgbClr val="FFFFFF"/>
              </a:solidFill>
            </a:endParaRPr>
          </a:p>
        </p:txBody>
      </p:sp>
      <p:sp>
        <p:nvSpPr>
          <p:cNvPr id="20" name="Rectangle 19"/>
          <p:cNvSpPr/>
          <p:nvPr/>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Tree>
    <p:extLst>
      <p:ext uri="{BB962C8B-B14F-4D97-AF65-F5344CB8AC3E}">
        <p14:creationId xmlns:p14="http://schemas.microsoft.com/office/powerpoint/2010/main" val="2416468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a:t>
            </a:r>
            <a:endParaRPr lang="en-US" dirty="0"/>
          </a:p>
        </p:txBody>
      </p:sp>
      <p:sp>
        <p:nvSpPr>
          <p:cNvPr id="3" name="Content Placeholder 2"/>
          <p:cNvSpPr>
            <a:spLocks noGrp="1"/>
          </p:cNvSpPr>
          <p:nvPr>
            <p:ph idx="1"/>
          </p:nvPr>
        </p:nvSpPr>
        <p:spPr>
          <a:xfrm>
            <a:off x="457200" y="1524000"/>
            <a:ext cx="7543800" cy="3581400"/>
          </a:xfrm>
        </p:spPr>
        <p:txBody>
          <a:bodyPr/>
          <a:lstStyle>
            <a:lvl1pPr>
              <a:defRPr>
                <a:solidFill>
                  <a:srgbClr val="0081C6"/>
                </a:solidFill>
              </a:defRPr>
            </a:lvl1pPr>
            <a:lvl2pPr>
              <a:defRPr sz="1800" b="0">
                <a:solidFill>
                  <a:srgbClr val="0081C6"/>
                </a:solidFill>
              </a:defRPr>
            </a:lvl2pPr>
            <a:lvl3pPr>
              <a:defRPr b="0">
                <a:solidFill>
                  <a:srgbClr val="0081C6"/>
                </a:solidFill>
              </a:defRPr>
            </a:lvl3pPr>
            <a:lvl4pPr>
              <a:defRPr b="0">
                <a:solidFill>
                  <a:srgbClr val="0081C6"/>
                </a:solidFill>
              </a:defRPr>
            </a:lvl4pPr>
            <a:lvl5pPr>
              <a:defRPr b="0">
                <a:solidFill>
                  <a:srgbClr val="0081C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7734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94075"/>
            <a:ext cx="8421687" cy="1362075"/>
          </a:xfrm>
        </p:spPr>
        <p:txBody>
          <a:bodyPr anchor="t"/>
          <a:lstStyle>
            <a:lvl1pPr marL="3175" indent="0" algn="l">
              <a:defRPr sz="2400" b="0" cap="all">
                <a:solidFill>
                  <a:srgbClr val="9FA1A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Tree>
    <p:extLst>
      <p:ext uri="{BB962C8B-B14F-4D97-AF65-F5344CB8AC3E}">
        <p14:creationId xmlns:p14="http://schemas.microsoft.com/office/powerpoint/2010/main" val="2384096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12812" y="1981200"/>
            <a:ext cx="3887787" cy="4114800"/>
          </a:xfrm>
        </p:spPr>
        <p:txBody>
          <a:bodyPr/>
          <a:lstStyle>
            <a:lvl1pPr marL="398463" indent="-398463">
              <a:defRPr sz="1600">
                <a:solidFill>
                  <a:schemeClr val="tx1">
                    <a:lumMod val="65000"/>
                    <a:lumOff val="35000"/>
                  </a:schemeClr>
                </a:solidFill>
              </a:defRPr>
            </a:lvl1pPr>
            <a:lvl2pPr>
              <a:defRPr sz="1600">
                <a:solidFill>
                  <a:schemeClr val="tx1">
                    <a:lumMod val="65000"/>
                    <a:lumOff val="35000"/>
                  </a:schemeClr>
                </a:solidFill>
              </a:defRPr>
            </a:lvl2pPr>
            <a:lvl3pPr>
              <a:defRPr sz="1600">
                <a:solidFill>
                  <a:schemeClr val="tx1">
                    <a:lumMod val="65000"/>
                    <a:lumOff val="35000"/>
                  </a:schemeClr>
                </a:solidFill>
              </a:defRPr>
            </a:lvl3pPr>
            <a:lvl4pPr>
              <a:defRPr sz="1600">
                <a:solidFill>
                  <a:schemeClr val="tx1">
                    <a:lumMod val="65000"/>
                    <a:lumOff val="35000"/>
                  </a:schemeClr>
                </a:solidFill>
              </a:defRPr>
            </a:lvl4pPr>
            <a:lvl5pPr>
              <a:defRPr sz="16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b="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1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smtClean="0"/>
              <a:t>Click to edit Master title style</a:t>
            </a:r>
            <a:endParaRPr lang="en-US" dirty="0"/>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17352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 name="Picture 27" descr="CSH_Color_No_ta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5239" y="5706532"/>
            <a:ext cx="2017587" cy="850407"/>
          </a:xfrm>
          <a:prstGeom prst="rect">
            <a:avLst/>
          </a:prstGeom>
        </p:spPr>
      </p:pic>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endParaRPr lang="en-US" sz="4000" b="1" dirty="0">
              <a:solidFill>
                <a:srgbClr val="FFFFFF"/>
              </a:solidFill>
              <a:latin typeface="Arial" charset="0"/>
            </a:endParaRPr>
          </a:p>
        </p:txBody>
      </p:sp>
      <p:sp>
        <p:nvSpPr>
          <p:cNvPr id="31" name="Rectangle 30"/>
          <p:cNvSpPr/>
          <p:nvPr userDrawn="1"/>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33" name="Rectangle 32"/>
          <p:cNvSpPr/>
          <p:nvPr userDrawn="1"/>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34" name="Rectangle 33"/>
          <p:cNvSpPr/>
          <p:nvPr userDrawn="1"/>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52" name="Rectangle 51"/>
          <p:cNvSpPr/>
          <p:nvPr userDrawn="1"/>
        </p:nvSpPr>
        <p:spPr bwMode="auto">
          <a:xfrm flipV="1">
            <a:off x="0" y="0"/>
            <a:ext cx="6604000" cy="20574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54" name="Rectangle 53"/>
          <p:cNvSpPr/>
          <p:nvPr userDrawn="1"/>
        </p:nvSpPr>
        <p:spPr bwMode="auto">
          <a:xfrm flipV="1">
            <a:off x="6087532" y="152400"/>
            <a:ext cx="3056467" cy="5393267"/>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56" name="Rectangle 55"/>
          <p:cNvSpPr/>
          <p:nvPr userDrawn="1"/>
        </p:nvSpPr>
        <p:spPr bwMode="auto">
          <a:xfrm flipV="1">
            <a:off x="1" y="1828800"/>
            <a:ext cx="6087532" cy="49530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57" name="Rectangle 56"/>
          <p:cNvSpPr/>
          <p:nvPr userDrawn="1"/>
        </p:nvSpPr>
        <p:spPr bwMode="auto">
          <a:xfrm>
            <a:off x="6604000" y="2057191"/>
            <a:ext cx="2540000" cy="45719"/>
          </a:xfrm>
          <a:prstGeom prst="rect">
            <a:avLst/>
          </a:prstGeom>
          <a:solidFill>
            <a:schemeClr val="bg1">
              <a:alpha val="5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29699" name="Rectangle 3"/>
          <p:cNvSpPr>
            <a:spLocks noGrp="1" noChangeArrowheads="1"/>
          </p:cNvSpPr>
          <p:nvPr>
            <p:ph type="ctrTitle" hasCustomPrompt="1"/>
          </p:nvPr>
        </p:nvSpPr>
        <p:spPr>
          <a:xfrm>
            <a:off x="609600" y="1752600"/>
            <a:ext cx="4910667" cy="1295400"/>
          </a:xfrm>
          <a:ln>
            <a:noFill/>
          </a:ln>
        </p:spPr>
        <p:txBody>
          <a:bodyPr anchor="b"/>
          <a:lstStyle>
            <a:lvl1pPr marL="0" indent="0" algn="l">
              <a:defRPr sz="2800" b="0" baseline="0">
                <a:solidFill>
                  <a:srgbClr val="0081C6"/>
                </a:solidFill>
                <a:latin typeface="Century Schoolbook"/>
                <a:cs typeface="Century Schoolbook"/>
              </a:defRPr>
            </a:lvl1pPr>
          </a:lstStyle>
          <a:p>
            <a:r>
              <a:rPr lang="en-US" dirty="0"/>
              <a:t>Click </a:t>
            </a:r>
            <a:r>
              <a:rPr lang="en-US" dirty="0" smtClean="0"/>
              <a:t>to Edit</a:t>
            </a:r>
            <a:endParaRPr lang="en-US" dirty="0"/>
          </a:p>
        </p:txBody>
      </p:sp>
      <p:sp>
        <p:nvSpPr>
          <p:cNvPr id="29714" name="Rectangle 18"/>
          <p:cNvSpPr>
            <a:spLocks noGrp="1" noChangeArrowheads="1"/>
          </p:cNvSpPr>
          <p:nvPr>
            <p:ph type="subTitle" sz="quarter" idx="1" hasCustomPrompt="1"/>
          </p:nvPr>
        </p:nvSpPr>
        <p:spPr>
          <a:xfrm>
            <a:off x="609600" y="3200400"/>
            <a:ext cx="4902200" cy="990600"/>
          </a:xfrm>
        </p:spPr>
        <p:txBody>
          <a:bodyPr/>
          <a:lstStyle>
            <a:lvl1pPr marL="0" indent="0" algn="l">
              <a:buFont typeface="Wingdings" pitchFamily="2" charset="2"/>
              <a:buNone/>
              <a:defRPr sz="1600" b="0" i="1" cap="none" baseline="0">
                <a:solidFill>
                  <a:schemeClr val="tx1">
                    <a:lumMod val="65000"/>
                    <a:lumOff val="35000"/>
                  </a:schemeClr>
                </a:solidFill>
                <a:latin typeface="Century Schoolbook"/>
                <a:cs typeface="Century Schoolbook"/>
              </a:defRPr>
            </a:lvl1pPr>
          </a:lstStyle>
          <a:p>
            <a:r>
              <a:rPr lang="en-US" dirty="0" smtClean="0"/>
              <a:t>Click to edit master subtitle style</a:t>
            </a:r>
            <a:endParaRPr lang="en-US" dirty="0"/>
          </a:p>
        </p:txBody>
      </p:sp>
      <p:sp>
        <p:nvSpPr>
          <p:cNvPr id="59" name="Rectangle 18"/>
          <p:cNvSpPr txBox="1">
            <a:spLocks noChangeArrowheads="1"/>
          </p:cNvSpPr>
          <p:nvPr userDrawn="1"/>
        </p:nvSpPr>
        <p:spPr bwMode="auto">
          <a:xfrm>
            <a:off x="6502370" y="2590800"/>
            <a:ext cx="2235229"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9FA1A4"/>
              </a:buClr>
              <a:buSzPct val="100000"/>
              <a:buFont typeface="Wingdings" pitchFamily="2" charset="2"/>
              <a:buNone/>
              <a:defRPr sz="1600" b="0" i="1" cap="none" baseline="0">
                <a:solidFill>
                  <a:schemeClr val="tx1">
                    <a:lumMod val="65000"/>
                    <a:lumOff val="35000"/>
                  </a:schemeClr>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1"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1"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1"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a:lstStyle>
          <a:p>
            <a:r>
              <a:rPr lang="en-US" i="0" dirty="0" smtClean="0">
                <a:solidFill>
                  <a:srgbClr val="FFFFFF"/>
                </a:solidFill>
              </a:rPr>
              <a:t>The Source for</a:t>
            </a:r>
          </a:p>
          <a:p>
            <a:r>
              <a:rPr lang="en-US" i="0" dirty="0" smtClean="0">
                <a:solidFill>
                  <a:srgbClr val="FFFFFF"/>
                </a:solidFill>
              </a:rPr>
              <a:t>Housing Solutions</a:t>
            </a:r>
            <a:endParaRPr lang="en-US" i="0" dirty="0">
              <a:solidFill>
                <a:srgbClr val="FFFFFF"/>
              </a:solidFill>
            </a:endParaRPr>
          </a:p>
        </p:txBody>
      </p:sp>
      <p:sp>
        <p:nvSpPr>
          <p:cNvPr id="20" name="Rectangle 19"/>
          <p:cNvSpPr/>
          <p:nvPr userDrawn="1"/>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Tree>
    <p:extLst>
      <p:ext uri="{BB962C8B-B14F-4D97-AF65-F5344CB8AC3E}">
        <p14:creationId xmlns:p14="http://schemas.microsoft.com/office/powerpoint/2010/main" val="3898587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a:t>
            </a:r>
            <a:endParaRPr lang="en-US" dirty="0"/>
          </a:p>
        </p:txBody>
      </p:sp>
      <p:sp>
        <p:nvSpPr>
          <p:cNvPr id="3" name="Content Placeholder 2"/>
          <p:cNvSpPr>
            <a:spLocks noGrp="1"/>
          </p:cNvSpPr>
          <p:nvPr>
            <p:ph idx="1"/>
          </p:nvPr>
        </p:nvSpPr>
        <p:spPr>
          <a:xfrm>
            <a:off x="457200" y="1524000"/>
            <a:ext cx="7543800" cy="3581400"/>
          </a:xfrm>
        </p:spPr>
        <p:txBody>
          <a:bodyPr/>
          <a:lstStyle>
            <a:lvl1pPr>
              <a:defRPr>
                <a:solidFill>
                  <a:srgbClr val="0081C6"/>
                </a:solidFill>
              </a:defRPr>
            </a:lvl1pPr>
            <a:lvl2pPr>
              <a:defRPr sz="1800" b="0">
                <a:solidFill>
                  <a:srgbClr val="0081C6"/>
                </a:solidFill>
              </a:defRPr>
            </a:lvl2pPr>
            <a:lvl3pPr>
              <a:defRPr b="0">
                <a:solidFill>
                  <a:srgbClr val="0081C6"/>
                </a:solidFill>
              </a:defRPr>
            </a:lvl3pPr>
            <a:lvl4pPr>
              <a:defRPr b="0">
                <a:solidFill>
                  <a:srgbClr val="0081C6"/>
                </a:solidFill>
              </a:defRPr>
            </a:lvl4pPr>
            <a:lvl5pPr>
              <a:defRPr b="0">
                <a:solidFill>
                  <a:srgbClr val="0081C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522234" y="224287"/>
            <a:ext cx="1535502" cy="338554"/>
          </a:xfrm>
          <a:prstGeom prst="rect">
            <a:avLst/>
          </a:prstGeom>
          <a:noFill/>
        </p:spPr>
        <p:txBody>
          <a:bodyPr wrap="square" rtlCol="0">
            <a:spAutoFit/>
          </a:bodyPr>
          <a:lstStyle/>
          <a:p>
            <a:fld id="{E77A1378-4EEA-4741-B408-121075E0F6BA}" type="slidenum">
              <a:rPr lang="en-US" sz="1600" smtClean="0">
                <a:solidFill>
                  <a:srgbClr val="FFFFFF"/>
                </a:solidFill>
                <a:latin typeface="Century Schoolbook" panose="02040604050505020304" pitchFamily="18" charset="0"/>
              </a:rPr>
              <a:pPr/>
              <a:t>‹#›</a:t>
            </a:fld>
            <a:endParaRPr lang="en-US" sz="1600" dirty="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2749745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94075"/>
            <a:ext cx="8421687" cy="1362075"/>
          </a:xfrm>
        </p:spPr>
        <p:txBody>
          <a:bodyPr anchor="t"/>
          <a:lstStyle>
            <a:lvl1pPr marL="3175" indent="0" algn="l">
              <a:defRPr sz="2400" b="0" cap="all">
                <a:solidFill>
                  <a:srgbClr val="9FA1A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Tree>
    <p:extLst>
      <p:ext uri="{BB962C8B-B14F-4D97-AF65-F5344CB8AC3E}">
        <p14:creationId xmlns:p14="http://schemas.microsoft.com/office/powerpoint/2010/main" val="3003244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12812" y="1981200"/>
            <a:ext cx="3887787" cy="4114800"/>
          </a:xfrm>
        </p:spPr>
        <p:txBody>
          <a:bodyPr/>
          <a:lstStyle>
            <a:lvl1pPr marL="398463" indent="-398463">
              <a:defRPr sz="1600">
                <a:solidFill>
                  <a:schemeClr val="tx1">
                    <a:lumMod val="65000"/>
                    <a:lumOff val="35000"/>
                  </a:schemeClr>
                </a:solidFill>
              </a:defRPr>
            </a:lvl1pPr>
            <a:lvl2pPr>
              <a:defRPr sz="1600">
                <a:solidFill>
                  <a:schemeClr val="tx1">
                    <a:lumMod val="65000"/>
                    <a:lumOff val="35000"/>
                  </a:schemeClr>
                </a:solidFill>
              </a:defRPr>
            </a:lvl2pPr>
            <a:lvl3pPr>
              <a:defRPr sz="1600">
                <a:solidFill>
                  <a:schemeClr val="tx1">
                    <a:lumMod val="65000"/>
                    <a:lumOff val="35000"/>
                  </a:schemeClr>
                </a:solidFill>
              </a:defRPr>
            </a:lvl3pPr>
            <a:lvl4pPr>
              <a:defRPr sz="1600">
                <a:solidFill>
                  <a:schemeClr val="tx1">
                    <a:lumMod val="65000"/>
                    <a:lumOff val="35000"/>
                  </a:schemeClr>
                </a:solidFill>
              </a:defRPr>
            </a:lvl4pPr>
            <a:lvl5pPr>
              <a:defRPr sz="16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b="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0187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a:t>
            </a:r>
            <a:endParaRPr lang="en-US" dirty="0"/>
          </a:p>
        </p:txBody>
      </p:sp>
      <p:sp>
        <p:nvSpPr>
          <p:cNvPr id="3" name="Content Placeholder 2"/>
          <p:cNvSpPr>
            <a:spLocks noGrp="1"/>
          </p:cNvSpPr>
          <p:nvPr>
            <p:ph idx="1"/>
          </p:nvPr>
        </p:nvSpPr>
        <p:spPr>
          <a:xfrm>
            <a:off x="457200" y="1524000"/>
            <a:ext cx="7543800" cy="3581400"/>
          </a:xfrm>
        </p:spPr>
        <p:txBody>
          <a:bodyPr/>
          <a:lstStyle>
            <a:lvl1pPr>
              <a:defRPr>
                <a:solidFill>
                  <a:srgbClr val="0081C6"/>
                </a:solidFill>
              </a:defRPr>
            </a:lvl1pPr>
            <a:lvl2pPr>
              <a:defRPr b="0">
                <a:solidFill>
                  <a:srgbClr val="0081C6"/>
                </a:solidFill>
              </a:defRPr>
            </a:lvl2pPr>
            <a:lvl3pPr>
              <a:defRPr b="0">
                <a:solidFill>
                  <a:srgbClr val="0081C6"/>
                </a:solidFill>
              </a:defRPr>
            </a:lvl3pPr>
            <a:lvl4pPr>
              <a:defRPr b="0">
                <a:solidFill>
                  <a:srgbClr val="0081C6"/>
                </a:solidFill>
              </a:defRPr>
            </a:lvl4pPr>
            <a:lvl5pPr>
              <a:defRPr b="0">
                <a:solidFill>
                  <a:srgbClr val="0081C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Tm="1000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smtClean="0"/>
              <a:t>Click to edit Master title style</a:t>
            </a:r>
            <a:endParaRPr lang="en-US" dirty="0"/>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58919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dirty="0" smtClean="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812800" y="6248400"/>
            <a:ext cx="2667000" cy="365125"/>
          </a:xfrm>
          <a:prstGeom prst="rect">
            <a:avLst/>
          </a:prstGeom>
          <a:ln/>
        </p:spPr>
        <p:txBody>
          <a:bodyPr/>
          <a:lstStyle>
            <a:lvl1pPr>
              <a:defRPr/>
            </a:lvl1pPr>
          </a:lstStyle>
          <a:p>
            <a:pPr>
              <a:defRPr/>
            </a:pPr>
            <a:fld id="{556B8ECF-C084-4461-8D10-849F26F5EFE2}" type="slidenum">
              <a:rPr lang="en-US"/>
              <a:pPr>
                <a:defRPr/>
              </a:pPr>
              <a:t>‹#›</a:t>
            </a:fld>
            <a:endParaRPr lang="en-US" dirty="0"/>
          </a:p>
        </p:txBody>
      </p:sp>
    </p:spTree>
    <p:extLst>
      <p:ext uri="{BB962C8B-B14F-4D97-AF65-F5344CB8AC3E}">
        <p14:creationId xmlns:p14="http://schemas.microsoft.com/office/powerpoint/2010/main" val="1964204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15001"/>
          </a:xfrm>
          <a:prstGeom prst="rect">
            <a:avLst/>
          </a:prstGeom>
        </p:spPr>
        <p:txBody>
          <a:bodyPr>
            <a:normAutofit/>
          </a:bodyPr>
          <a:lstStyle>
            <a:lvl1pPr>
              <a:defRPr sz="1800">
                <a:solidFill>
                  <a:schemeClr val="tx2"/>
                </a:solidFill>
                <a:latin typeface="Times New Roman" pitchFamily="18" charset="0"/>
                <a:cs typeface="Times New Roman" pitchFamily="18" charset="0"/>
              </a:defRPr>
            </a:lvl1pPr>
            <a:lvl2pPr>
              <a:defRPr sz="1800">
                <a:solidFill>
                  <a:schemeClr val="tx2"/>
                </a:solidFill>
                <a:latin typeface="Times New Roman" pitchFamily="18" charset="0"/>
                <a:cs typeface="Times New Roman" pitchFamily="18" charset="0"/>
              </a:defRPr>
            </a:lvl2pPr>
            <a:lvl3pPr>
              <a:defRPr sz="1800">
                <a:solidFill>
                  <a:schemeClr val="tx2"/>
                </a:solidFill>
                <a:latin typeface="Times New Roman" pitchFamily="18" charset="0"/>
                <a:cs typeface="Times New Roman" pitchFamily="18" charset="0"/>
              </a:defRPr>
            </a:lvl3pPr>
            <a:lvl4pPr>
              <a:defRPr sz="1800">
                <a:solidFill>
                  <a:schemeClr val="tx2"/>
                </a:solidFill>
                <a:latin typeface="Times New Roman" pitchFamily="18" charset="0"/>
                <a:cs typeface="Times New Roman" pitchFamily="18" charset="0"/>
              </a:defRPr>
            </a:lvl4pPr>
            <a:lvl5pPr>
              <a:defRPr sz="1800">
                <a:solidFill>
                  <a:schemeClr val="tx2"/>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a:xfrm>
            <a:off x="6553200" y="6172200"/>
            <a:ext cx="2133600" cy="304800"/>
          </a:xfrm>
        </p:spPr>
        <p:txBody>
          <a:bodyPr/>
          <a:lstStyle>
            <a:lvl1pPr>
              <a:defRPr>
                <a:solidFill>
                  <a:schemeClr val="bg1"/>
                </a:solidFill>
                <a:latin typeface="Times New Roman" pitchFamily="18" charset="0"/>
                <a:cs typeface="Times New Roman" pitchFamily="18" charset="0"/>
              </a:defRPr>
            </a:lvl1pPr>
          </a:lstStyle>
          <a:p>
            <a:fld id="{A06DB120-1EF6-44EF-8381-2A2B16699D62}"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098875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91250"/>
            <a:ext cx="2476500" cy="476250"/>
          </a:xfrm>
          <a:prstGeom prst="rect">
            <a:avLst/>
          </a:prstGeom>
        </p:spPr>
        <p:txBody>
          <a:bodyPr/>
          <a:lstStyle/>
          <a:p>
            <a:fld id="{75F49A7E-016D-4D0D-BA5D-F552A41F0A34}" type="datetimeFigureOut">
              <a:rPr lang="en-US" smtClean="0">
                <a:solidFill>
                  <a:srgbClr val="696464"/>
                </a:solidFill>
              </a:rPr>
              <a:pPr/>
              <a:t>11/11/2016</a:t>
            </a:fld>
            <a:endParaRPr lang="en-US">
              <a:solidFill>
                <a:srgbClr val="696464"/>
              </a:solidFill>
            </a:endParaRPr>
          </a:p>
        </p:txBody>
      </p:sp>
      <p:sp>
        <p:nvSpPr>
          <p:cNvPr id="3" name="Footer Placeholder 2"/>
          <p:cNvSpPr>
            <a:spLocks noGrp="1"/>
          </p:cNvSpPr>
          <p:nvPr>
            <p:ph type="ftr" sz="quarter" idx="11"/>
          </p:nvPr>
        </p:nvSpPr>
        <p:spPr>
          <a:xfrm>
            <a:off x="914400" y="6172200"/>
            <a:ext cx="3962400" cy="457200"/>
          </a:xfrm>
          <a:prstGeom prst="rect">
            <a:avLst/>
          </a:prstGeom>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D9266B2-31D8-4928-9595-A0CD1FAB780D}" type="slidenum">
              <a:rPr lang="en-US" smtClean="0"/>
              <a:pPr/>
              <a:t>‹#›</a:t>
            </a:fld>
            <a:endParaRPr lang="en-US"/>
          </a:p>
        </p:txBody>
      </p:sp>
    </p:spTree>
    <p:extLst>
      <p:ext uri="{BB962C8B-B14F-4D97-AF65-F5344CB8AC3E}">
        <p14:creationId xmlns:p14="http://schemas.microsoft.com/office/powerpoint/2010/main" val="191141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94075"/>
            <a:ext cx="8421687" cy="1362075"/>
          </a:xfrm>
        </p:spPr>
        <p:txBody>
          <a:bodyPr anchor="t"/>
          <a:lstStyle>
            <a:lvl1pPr marL="3175" indent="0" algn="l">
              <a:defRPr sz="2400" b="0" cap="all">
                <a:solidFill>
                  <a:srgbClr val="9FA1A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Tree>
  </p:cSld>
  <p:clrMapOvr>
    <a:masterClrMapping/>
  </p:clrMapOvr>
  <p:transition advTm="1000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12812" y="1981200"/>
            <a:ext cx="3887787" cy="4114800"/>
          </a:xfrm>
        </p:spPr>
        <p:txBody>
          <a:bodyPr/>
          <a:lstStyle>
            <a:lvl1pPr marL="398463" indent="-398463">
              <a:defRPr sz="1600">
                <a:solidFill>
                  <a:schemeClr val="tx1">
                    <a:lumMod val="65000"/>
                    <a:lumOff val="35000"/>
                  </a:schemeClr>
                </a:solidFill>
              </a:defRPr>
            </a:lvl1pPr>
            <a:lvl2pPr>
              <a:defRPr sz="1600">
                <a:solidFill>
                  <a:schemeClr val="tx1">
                    <a:lumMod val="65000"/>
                    <a:lumOff val="35000"/>
                  </a:schemeClr>
                </a:solidFill>
              </a:defRPr>
            </a:lvl2pPr>
            <a:lvl3pPr>
              <a:defRPr sz="1600">
                <a:solidFill>
                  <a:schemeClr val="tx1">
                    <a:lumMod val="65000"/>
                    <a:lumOff val="35000"/>
                  </a:schemeClr>
                </a:solidFill>
              </a:defRPr>
            </a:lvl3pPr>
            <a:lvl4pPr>
              <a:defRPr sz="1600">
                <a:solidFill>
                  <a:schemeClr val="tx1">
                    <a:lumMod val="65000"/>
                    <a:lumOff val="35000"/>
                  </a:schemeClr>
                </a:solidFill>
              </a:defRPr>
            </a:lvl4pPr>
            <a:lvl5pPr>
              <a:defRPr sz="16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b="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Tm="1000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smtClean="0"/>
              <a:t>Click to edit Master title style</a:t>
            </a:r>
            <a:endParaRPr lang="en-US" dirty="0"/>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58679859"/>
      </p:ext>
    </p:extLst>
  </p:cSld>
  <p:clrMapOvr>
    <a:masterClrMapping/>
  </p:clrMapOvr>
  <p:transition advTm="1000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 name="Picture 27" descr="CSH_Color_No_ta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5239" y="5706534"/>
            <a:ext cx="2017587" cy="850407"/>
          </a:xfrm>
          <a:prstGeom prst="rect">
            <a:avLst/>
          </a:prstGeom>
        </p:spPr>
      </p:pic>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endParaRPr lang="en-US" sz="3000" b="1">
              <a:solidFill>
                <a:srgbClr val="FFFFFF"/>
              </a:solidFill>
              <a:latin typeface="Arial"/>
            </a:endParaRPr>
          </a:p>
        </p:txBody>
      </p:sp>
      <p:sp>
        <p:nvSpPr>
          <p:cNvPr id="31" name="Rectangle 30"/>
          <p:cNvSpPr/>
          <p:nvPr userDrawn="1"/>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smtClean="0">
              <a:solidFill>
                <a:srgbClr val="FFFFFF"/>
              </a:solidFill>
            </a:endParaRPr>
          </a:p>
        </p:txBody>
      </p:sp>
      <p:sp>
        <p:nvSpPr>
          <p:cNvPr id="33" name="Rectangle 32"/>
          <p:cNvSpPr/>
          <p:nvPr userDrawn="1"/>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smtClean="0">
              <a:solidFill>
                <a:srgbClr val="FFFFFF"/>
              </a:solidFill>
            </a:endParaRPr>
          </a:p>
        </p:txBody>
      </p:sp>
      <p:sp>
        <p:nvSpPr>
          <p:cNvPr id="34" name="Rectangle 33"/>
          <p:cNvSpPr/>
          <p:nvPr userDrawn="1"/>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smtClean="0">
              <a:solidFill>
                <a:srgbClr val="FFFFFF"/>
              </a:solidFill>
            </a:endParaRPr>
          </a:p>
        </p:txBody>
      </p:sp>
      <p:sp>
        <p:nvSpPr>
          <p:cNvPr id="52" name="Rectangle 51"/>
          <p:cNvSpPr/>
          <p:nvPr userDrawn="1"/>
        </p:nvSpPr>
        <p:spPr bwMode="auto">
          <a:xfrm flipV="1">
            <a:off x="0" y="0"/>
            <a:ext cx="6604000" cy="2057400"/>
          </a:xfrm>
          <a:prstGeom prst="rect">
            <a:avLst/>
          </a:prstGeom>
          <a:solidFill>
            <a:srgbClr val="F8971D"/>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smtClean="0">
              <a:solidFill>
                <a:srgbClr val="FFFFFF"/>
              </a:solidFill>
            </a:endParaRPr>
          </a:p>
        </p:txBody>
      </p:sp>
      <p:sp>
        <p:nvSpPr>
          <p:cNvPr id="54" name="Rectangle 53"/>
          <p:cNvSpPr/>
          <p:nvPr userDrawn="1"/>
        </p:nvSpPr>
        <p:spPr bwMode="auto">
          <a:xfrm flipV="1">
            <a:off x="6087533" y="152402"/>
            <a:ext cx="3056467" cy="5393267"/>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smtClean="0">
              <a:solidFill>
                <a:srgbClr val="FFFFFF"/>
              </a:solidFill>
            </a:endParaRPr>
          </a:p>
        </p:txBody>
      </p:sp>
      <p:sp>
        <p:nvSpPr>
          <p:cNvPr id="56" name="Rectangle 55"/>
          <p:cNvSpPr/>
          <p:nvPr userDrawn="1"/>
        </p:nvSpPr>
        <p:spPr bwMode="auto">
          <a:xfrm flipV="1">
            <a:off x="2" y="1828800"/>
            <a:ext cx="6087532" cy="49530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dirty="0" smtClean="0">
              <a:solidFill>
                <a:srgbClr val="FFFFFF"/>
              </a:solidFill>
            </a:endParaRPr>
          </a:p>
        </p:txBody>
      </p:sp>
      <p:sp>
        <p:nvSpPr>
          <p:cNvPr id="57" name="Rectangle 56"/>
          <p:cNvSpPr/>
          <p:nvPr userDrawn="1"/>
        </p:nvSpPr>
        <p:spPr bwMode="auto">
          <a:xfrm>
            <a:off x="6604000" y="2057191"/>
            <a:ext cx="2540000" cy="45719"/>
          </a:xfrm>
          <a:prstGeom prst="rect">
            <a:avLst/>
          </a:prstGeom>
          <a:solidFill>
            <a:schemeClr val="bg1">
              <a:alpha val="51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smtClean="0">
              <a:solidFill>
                <a:srgbClr val="FFFFFF"/>
              </a:solidFill>
            </a:endParaRPr>
          </a:p>
        </p:txBody>
      </p:sp>
      <p:sp>
        <p:nvSpPr>
          <p:cNvPr id="29699" name="Rectangle 3"/>
          <p:cNvSpPr>
            <a:spLocks noGrp="1" noChangeArrowheads="1"/>
          </p:cNvSpPr>
          <p:nvPr>
            <p:ph type="ctrTitle" hasCustomPrompt="1"/>
          </p:nvPr>
        </p:nvSpPr>
        <p:spPr>
          <a:xfrm>
            <a:off x="609601" y="1752600"/>
            <a:ext cx="4910667" cy="1295400"/>
          </a:xfrm>
          <a:ln>
            <a:noFill/>
          </a:ln>
        </p:spPr>
        <p:txBody>
          <a:bodyPr anchor="b"/>
          <a:lstStyle>
            <a:lvl1pPr marL="0" indent="0" algn="l">
              <a:defRPr sz="2100" b="0" baseline="0">
                <a:solidFill>
                  <a:srgbClr val="0081C6"/>
                </a:solidFill>
                <a:latin typeface="Century Schoolbook"/>
                <a:cs typeface="Century Schoolbook"/>
              </a:defRPr>
            </a:lvl1pPr>
          </a:lstStyle>
          <a:p>
            <a:r>
              <a:rPr lang="en-US" dirty="0"/>
              <a:t>Click </a:t>
            </a:r>
            <a:r>
              <a:rPr lang="en-US" dirty="0" smtClean="0"/>
              <a:t>to Edit</a:t>
            </a:r>
            <a:endParaRPr lang="en-US" dirty="0"/>
          </a:p>
        </p:txBody>
      </p:sp>
      <p:sp>
        <p:nvSpPr>
          <p:cNvPr id="29714" name="Rectangle 18"/>
          <p:cNvSpPr>
            <a:spLocks noGrp="1" noChangeArrowheads="1"/>
          </p:cNvSpPr>
          <p:nvPr>
            <p:ph type="subTitle" sz="quarter" idx="1" hasCustomPrompt="1"/>
          </p:nvPr>
        </p:nvSpPr>
        <p:spPr>
          <a:xfrm>
            <a:off x="609601" y="3200400"/>
            <a:ext cx="4902200" cy="990600"/>
          </a:xfrm>
        </p:spPr>
        <p:txBody>
          <a:bodyPr/>
          <a:lstStyle>
            <a:lvl1pPr marL="0" indent="0" algn="l">
              <a:buFont typeface="Wingdings" pitchFamily="2" charset="2"/>
              <a:buNone/>
              <a:defRPr sz="1200" b="0" i="1" cap="none" baseline="0">
                <a:solidFill>
                  <a:schemeClr val="tx1">
                    <a:lumMod val="65000"/>
                    <a:lumOff val="35000"/>
                  </a:schemeClr>
                </a:solidFill>
                <a:latin typeface="Century Schoolbook"/>
                <a:cs typeface="Century Schoolbook"/>
              </a:defRPr>
            </a:lvl1pPr>
          </a:lstStyle>
          <a:p>
            <a:r>
              <a:rPr lang="en-US" dirty="0" smtClean="0"/>
              <a:t>Click to edit master subtitle style</a:t>
            </a:r>
            <a:endParaRPr lang="en-US" dirty="0"/>
          </a:p>
        </p:txBody>
      </p:sp>
      <p:sp>
        <p:nvSpPr>
          <p:cNvPr id="59" name="Rectangle 18"/>
          <p:cNvSpPr txBox="1">
            <a:spLocks noChangeArrowheads="1"/>
          </p:cNvSpPr>
          <p:nvPr userDrawn="1"/>
        </p:nvSpPr>
        <p:spPr bwMode="auto">
          <a:xfrm>
            <a:off x="6502371" y="2590800"/>
            <a:ext cx="2235229" cy="91440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Clr>
                <a:srgbClr val="9FA1A4"/>
              </a:buClr>
              <a:buSzPct val="100000"/>
              <a:buFont typeface="Wingdings" pitchFamily="2" charset="2"/>
              <a:buNone/>
              <a:defRPr sz="1600" b="0" i="1" cap="none" baseline="0">
                <a:solidFill>
                  <a:schemeClr val="tx1">
                    <a:lumMod val="65000"/>
                    <a:lumOff val="35000"/>
                  </a:schemeClr>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1"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1"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1"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a:lstStyle>
          <a:p>
            <a:r>
              <a:rPr lang="en-US" sz="1200" i="0" dirty="0" smtClean="0">
                <a:solidFill>
                  <a:srgbClr val="FFFFFF"/>
                </a:solidFill>
              </a:rPr>
              <a:t>The Source for</a:t>
            </a:r>
          </a:p>
          <a:p>
            <a:r>
              <a:rPr lang="en-US" sz="1200" i="0" dirty="0" smtClean="0">
                <a:solidFill>
                  <a:srgbClr val="FFFFFF"/>
                </a:solidFill>
              </a:rPr>
              <a:t>Housing Solutions</a:t>
            </a:r>
            <a:endParaRPr lang="en-US" sz="1200" i="0" dirty="0">
              <a:solidFill>
                <a:srgbClr val="FFFFFF"/>
              </a:solidFill>
            </a:endParaRPr>
          </a:p>
        </p:txBody>
      </p:sp>
      <p:sp>
        <p:nvSpPr>
          <p:cNvPr id="20" name="Rectangle 19"/>
          <p:cNvSpPr/>
          <p:nvPr userDrawn="1"/>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smtClean="0">
              <a:solidFill>
                <a:srgbClr val="FFFFFF"/>
              </a:solidFill>
            </a:endParaRPr>
          </a:p>
        </p:txBody>
      </p:sp>
      <p:sp>
        <p:nvSpPr>
          <p:cNvPr id="3" name="TextBox 2"/>
          <p:cNvSpPr txBox="1"/>
          <p:nvPr userDrawn="1"/>
        </p:nvSpPr>
        <p:spPr>
          <a:xfrm>
            <a:off x="-2" y="6427206"/>
            <a:ext cx="6087531" cy="207749"/>
          </a:xfrm>
          <a:prstGeom prst="rect">
            <a:avLst/>
          </a:prstGeom>
          <a:noFill/>
        </p:spPr>
        <p:txBody>
          <a:bodyPr wrap="square" rtlCol="0">
            <a:spAutoFit/>
          </a:bodyPr>
          <a:lstStyle/>
          <a:p>
            <a:pPr algn="l"/>
            <a:r>
              <a:rPr lang="en-US" sz="750" dirty="0" smtClean="0">
                <a:solidFill>
                  <a:srgbClr val="000000"/>
                </a:solidFill>
                <a:latin typeface="Arial"/>
              </a:rPr>
              <a:t>© All rights reserved. No utilization or reproduction of this material is allowed without the written permission of CSH.</a:t>
            </a:r>
            <a:endParaRPr lang="en-US" sz="750" dirty="0">
              <a:solidFill>
                <a:srgbClr val="000000"/>
              </a:solidFill>
              <a:latin typeface="Arial"/>
            </a:endParaRPr>
          </a:p>
        </p:txBody>
      </p:sp>
    </p:spTree>
    <p:extLst>
      <p:ext uri="{BB962C8B-B14F-4D97-AF65-F5344CB8AC3E}">
        <p14:creationId xmlns:p14="http://schemas.microsoft.com/office/powerpoint/2010/main" val="267643787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4000"/>
            <a:ext cx="7543800" cy="3581400"/>
          </a:xfrm>
        </p:spPr>
        <p:txBody>
          <a:bodyPr/>
          <a:lstStyle>
            <a:lvl1pPr>
              <a:defRPr>
                <a:solidFill>
                  <a:srgbClr val="0081C6"/>
                </a:solidFill>
              </a:defRPr>
            </a:lvl1pPr>
            <a:lvl2pPr>
              <a:defRPr b="0">
                <a:solidFill>
                  <a:srgbClr val="0081C6"/>
                </a:solidFill>
              </a:defRPr>
            </a:lvl2pPr>
            <a:lvl3pPr>
              <a:defRPr b="0">
                <a:solidFill>
                  <a:srgbClr val="0081C6"/>
                </a:solidFill>
              </a:defRPr>
            </a:lvl3pPr>
            <a:lvl4pPr>
              <a:defRPr b="0">
                <a:solidFill>
                  <a:srgbClr val="0081C6"/>
                </a:solidFill>
              </a:defRPr>
            </a:lvl4pPr>
            <a:lvl5pPr>
              <a:defRPr b="0">
                <a:solidFill>
                  <a:srgbClr val="0081C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76530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94077"/>
            <a:ext cx="8421687" cy="1362075"/>
          </a:xfrm>
        </p:spPr>
        <p:txBody>
          <a:bodyPr anchor="t"/>
          <a:lstStyle>
            <a:lvl1pPr marL="2381" indent="0" algn="l">
              <a:defRPr sz="1800" b="0" cap="all">
                <a:solidFill>
                  <a:srgbClr val="9FA1A4"/>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200" b="0" i="1">
                <a:solidFill>
                  <a:srgbClr val="0081C6"/>
                </a:solidFill>
                <a:latin typeface="Century Schoolbook"/>
                <a:cs typeface="Century Schoolbook"/>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5" name="Title 1"/>
          <p:cNvSpPr txBox="1">
            <a:spLocks/>
          </p:cNvSpPr>
          <p:nvPr userDrawn="1"/>
        </p:nvSpPr>
        <p:spPr bwMode="auto">
          <a:xfrm>
            <a:off x="-2" y="228600"/>
            <a:ext cx="6629403" cy="53340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marL="460375" indent="-460375" algn="l" rtl="0" eaLnBrk="1" fontAlgn="base" hangingPunct="1">
              <a:spcBef>
                <a:spcPct val="0"/>
              </a:spcBef>
              <a:spcAft>
                <a:spcPct val="0"/>
              </a:spcAft>
              <a:defRPr sz="2800" b="0" baseline="0">
                <a:solidFill>
                  <a:srgbClr val="FFFFFF"/>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r>
              <a:rPr lang="en-US" sz="2100" kern="0" smtClean="0"/>
              <a:t>Click to edit Master title style</a:t>
            </a:r>
            <a:endParaRPr lang="en-US" sz="2100" kern="0" dirty="0"/>
          </a:p>
        </p:txBody>
      </p:sp>
    </p:spTree>
    <p:extLst>
      <p:ext uri="{BB962C8B-B14F-4D97-AF65-F5344CB8AC3E}">
        <p14:creationId xmlns:p14="http://schemas.microsoft.com/office/powerpoint/2010/main" val="30405423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2812" y="1981200"/>
            <a:ext cx="3887787" cy="4114800"/>
          </a:xfrm>
        </p:spPr>
        <p:txBody>
          <a:bodyPr/>
          <a:lstStyle>
            <a:lvl1pPr marL="298847" indent="-298847">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b="0">
                <a:solidFill>
                  <a:schemeClr val="tx1">
                    <a:lumMod val="65000"/>
                    <a:lumOff val="35000"/>
                  </a:schemeClr>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b="0">
                <a:solidFill>
                  <a:srgbClr val="595959"/>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89412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jpeg"/><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bwMode="auto">
          <a:xfrm flipV="1">
            <a:off x="0" y="76200"/>
            <a:ext cx="7315200" cy="9144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1027" name="Rectangle 3"/>
          <p:cNvSpPr>
            <a:spLocks noGrp="1" noChangeArrowheads="1"/>
          </p:cNvSpPr>
          <p:nvPr>
            <p:ph type="title"/>
          </p:nvPr>
        </p:nvSpPr>
        <p:spPr bwMode="auto">
          <a:xfrm>
            <a:off x="609600" y="228600"/>
            <a:ext cx="6019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a:t>
            </a:r>
          </a:p>
        </p:txBody>
      </p:sp>
      <p:sp>
        <p:nvSpPr>
          <p:cNvPr id="1028" name="Rectangle 4"/>
          <p:cNvSpPr>
            <a:spLocks noGrp="1" noChangeArrowheads="1"/>
          </p:cNvSpPr>
          <p:nvPr>
            <p:ph type="body" idx="1"/>
          </p:nvPr>
        </p:nvSpPr>
        <p:spPr bwMode="auto">
          <a:xfrm>
            <a:off x="457200" y="16002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3" name="Picture 2" descr="CSH_Color_tag.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5200" y="6019800"/>
            <a:ext cx="1269570" cy="542787"/>
          </a:xfrm>
          <a:prstGeom prst="rect">
            <a:avLst/>
          </a:prstGeom>
        </p:spPr>
      </p:pic>
      <p:sp>
        <p:nvSpPr>
          <p:cNvPr id="6" name="Slide Number Placeholder 5"/>
          <p:cNvSpPr>
            <a:spLocks noGrp="1"/>
          </p:cNvSpPr>
          <p:nvPr>
            <p:ph type="sldNum" sz="quarter" idx="4"/>
          </p:nvPr>
        </p:nvSpPr>
        <p:spPr>
          <a:xfrm>
            <a:off x="609600" y="6248400"/>
            <a:ext cx="2667000" cy="365125"/>
          </a:xfrm>
          <a:prstGeom prst="rect">
            <a:avLst/>
          </a:prstGeom>
        </p:spPr>
        <p:txBody>
          <a:bodyPr vert="horz" lIns="91440" tIns="45720" rIns="91440" bIns="45720" rtlCol="0" anchor="ctr"/>
          <a:lstStyle>
            <a:lvl1pPr algn="l">
              <a:defRPr sz="1000" b="0" i="1">
                <a:solidFill>
                  <a:srgbClr val="9FA1A4"/>
                </a:solidFill>
                <a:latin typeface="Century Schoolbook"/>
                <a:cs typeface="Century Schoolbook"/>
              </a:defRPr>
            </a:lvl1pPr>
          </a:lstStyle>
          <a:p>
            <a:fld id="{E2B764D5-3AB2-694F-8B89-2C77F41AEE37}" type="slidenum">
              <a:rPr lang="en-US" smtClean="0"/>
              <a:pPr/>
              <a:t>‹#›</a:t>
            </a:fld>
            <a:endParaRPr lang="en-US" dirty="0"/>
          </a:p>
        </p:txBody>
      </p:sp>
      <p:sp>
        <p:nvSpPr>
          <p:cNvPr id="41" name="Rectangle 40"/>
          <p:cNvSpPr/>
          <p:nvPr userDrawn="1"/>
        </p:nvSpPr>
        <p:spPr bwMode="auto">
          <a:xfrm flipV="1">
            <a:off x="6934200" y="0"/>
            <a:ext cx="2209800" cy="838200"/>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44" name="Rectangle 43"/>
          <p:cNvSpPr/>
          <p:nvPr userDrawn="1"/>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43" name="Rectangle 42"/>
          <p:cNvSpPr/>
          <p:nvPr userDrawn="1"/>
        </p:nvSpPr>
        <p:spPr bwMode="auto">
          <a:xfrm flipV="1">
            <a:off x="0" y="6629400"/>
            <a:ext cx="6096000" cy="1524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45" name="Rectangle 44"/>
          <p:cNvSpPr/>
          <p:nvPr userDrawn="1"/>
        </p:nvSpPr>
        <p:spPr bwMode="auto">
          <a:xfrm flipV="1">
            <a:off x="0" y="838200"/>
            <a:ext cx="6934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0" r:id="rId5"/>
  </p:sldLayoutIdLst>
  <p:transition advTm="10000"/>
  <p:timing>
    <p:tnLst>
      <p:par>
        <p:cTn id="1" dur="indefinite" restart="never" nodeType="tmRoot"/>
      </p:par>
    </p:tnLst>
  </p:timing>
  <p:txStyles>
    <p:titleStyle>
      <a:lvl1pPr marL="460375" indent="-460375" algn="l" rtl="0" eaLnBrk="0" fontAlgn="base" hangingPunct="0">
        <a:spcBef>
          <a:spcPct val="0"/>
        </a:spcBef>
        <a:spcAft>
          <a:spcPct val="0"/>
        </a:spcAft>
        <a:defRPr sz="2800" b="0" baseline="0">
          <a:solidFill>
            <a:schemeClr val="bg1"/>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p:titleStyle>
    <p:bodyStyle>
      <a:lvl1pPr marL="461963" indent="-342900" algn="l" rtl="0" eaLnBrk="0" fontAlgn="base" hangingPunct="0">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auto">
          <a:xfrm flipV="1">
            <a:off x="0" y="76200"/>
            <a:ext cx="7315200" cy="914400"/>
          </a:xfrm>
          <a:prstGeom prst="rect">
            <a:avLst/>
          </a:prstGeom>
          <a:solidFill>
            <a:srgbClr val="F8971D"/>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smtClean="0">
              <a:solidFill>
                <a:srgbClr val="FFFFFF"/>
              </a:solidFill>
            </a:endParaRPr>
          </a:p>
        </p:txBody>
      </p:sp>
      <p:sp>
        <p:nvSpPr>
          <p:cNvPr id="1027" name="Rectangle 3"/>
          <p:cNvSpPr>
            <a:spLocks noGrp="1" noChangeArrowheads="1"/>
          </p:cNvSpPr>
          <p:nvPr>
            <p:ph type="title"/>
          </p:nvPr>
        </p:nvSpPr>
        <p:spPr bwMode="auto">
          <a:xfrm>
            <a:off x="-2" y="228600"/>
            <a:ext cx="662940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a:t>
            </a:r>
          </a:p>
        </p:txBody>
      </p:sp>
      <p:sp>
        <p:nvSpPr>
          <p:cNvPr id="1028" name="Rectangle 4"/>
          <p:cNvSpPr>
            <a:spLocks noGrp="1" noChangeArrowheads="1"/>
          </p:cNvSpPr>
          <p:nvPr>
            <p:ph type="body" idx="1"/>
          </p:nvPr>
        </p:nvSpPr>
        <p:spPr bwMode="auto">
          <a:xfrm>
            <a:off x="457200" y="16002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3" name="Picture 2" descr="CSH_Color_tag.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200" y="6019802"/>
            <a:ext cx="1269570" cy="542787"/>
          </a:xfrm>
          <a:prstGeom prst="rect">
            <a:avLst/>
          </a:prstGeom>
        </p:spPr>
      </p:pic>
      <p:sp>
        <p:nvSpPr>
          <p:cNvPr id="41" name="Rectangle 40"/>
          <p:cNvSpPr/>
          <p:nvPr/>
        </p:nvSpPr>
        <p:spPr bwMode="auto">
          <a:xfrm flipV="1">
            <a:off x="6934200" y="0"/>
            <a:ext cx="2209800" cy="838200"/>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smtClean="0">
              <a:solidFill>
                <a:srgbClr val="FFFFFF"/>
              </a:solidFill>
            </a:endParaRPr>
          </a:p>
        </p:txBody>
      </p:sp>
      <p:sp>
        <p:nvSpPr>
          <p:cNvPr id="44" name="Rectangle 43"/>
          <p:cNvSpPr/>
          <p:nvPr/>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smtClean="0">
              <a:solidFill>
                <a:srgbClr val="FFFFFF"/>
              </a:solidFill>
            </a:endParaRPr>
          </a:p>
        </p:txBody>
      </p:sp>
      <p:sp>
        <p:nvSpPr>
          <p:cNvPr id="43" name="Rectangle 42"/>
          <p:cNvSpPr/>
          <p:nvPr/>
        </p:nvSpPr>
        <p:spPr bwMode="auto">
          <a:xfrm flipV="1">
            <a:off x="0" y="6629400"/>
            <a:ext cx="6096000" cy="1524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smtClean="0">
              <a:solidFill>
                <a:srgbClr val="FFFFFF"/>
              </a:solidFill>
            </a:endParaRPr>
          </a:p>
        </p:txBody>
      </p:sp>
      <p:sp>
        <p:nvSpPr>
          <p:cNvPr id="45" name="Rectangle 44"/>
          <p:cNvSpPr/>
          <p:nvPr/>
        </p:nvSpPr>
        <p:spPr bwMode="auto">
          <a:xfrm flipV="1">
            <a:off x="0" y="838200"/>
            <a:ext cx="6934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smtClean="0">
              <a:solidFill>
                <a:srgbClr val="FFFFFF"/>
              </a:solidFill>
            </a:endParaRPr>
          </a:p>
        </p:txBody>
      </p:sp>
      <p:sp>
        <p:nvSpPr>
          <p:cNvPr id="11" name="TextBox 10"/>
          <p:cNvSpPr txBox="1"/>
          <p:nvPr/>
        </p:nvSpPr>
        <p:spPr>
          <a:xfrm>
            <a:off x="-2" y="6241981"/>
            <a:ext cx="6087531" cy="207749"/>
          </a:xfrm>
          <a:prstGeom prst="rect">
            <a:avLst/>
          </a:prstGeom>
          <a:noFill/>
        </p:spPr>
        <p:txBody>
          <a:bodyPr wrap="square" rtlCol="0">
            <a:spAutoFit/>
          </a:bodyPr>
          <a:lstStyle/>
          <a:p>
            <a:pPr algn="l"/>
            <a:r>
              <a:rPr lang="en-US" sz="750" dirty="0" smtClean="0">
                <a:solidFill>
                  <a:srgbClr val="000000"/>
                </a:solidFill>
                <a:latin typeface="Arial"/>
              </a:rPr>
              <a:t>© All rights reserved. No utilization or reproduction of this material is allowed without the written permission of CSH.</a:t>
            </a:r>
            <a:endParaRPr lang="en-US" sz="750" dirty="0">
              <a:solidFill>
                <a:srgbClr val="000000"/>
              </a:solidFill>
              <a:latin typeface="Arial"/>
            </a:endParaRPr>
          </a:p>
        </p:txBody>
      </p:sp>
    </p:spTree>
    <p:extLst>
      <p:ext uri="{BB962C8B-B14F-4D97-AF65-F5344CB8AC3E}">
        <p14:creationId xmlns:p14="http://schemas.microsoft.com/office/powerpoint/2010/main" val="331230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txStyles>
    <p:titleStyle>
      <a:lvl1pPr marL="345281" indent="-345281" algn="l" rtl="0" eaLnBrk="1" fontAlgn="base" hangingPunct="1">
        <a:spcBef>
          <a:spcPct val="0"/>
        </a:spcBef>
        <a:spcAft>
          <a:spcPct val="0"/>
        </a:spcAft>
        <a:defRPr sz="21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100" b="1">
          <a:solidFill>
            <a:schemeClr val="bg1"/>
          </a:solidFill>
          <a:latin typeface="Arial" charset="0"/>
        </a:defRPr>
      </a:lvl2pPr>
      <a:lvl3pPr algn="l" rtl="0" eaLnBrk="1" fontAlgn="base" hangingPunct="1">
        <a:spcBef>
          <a:spcPct val="0"/>
        </a:spcBef>
        <a:spcAft>
          <a:spcPct val="0"/>
        </a:spcAft>
        <a:defRPr sz="2100" b="1">
          <a:solidFill>
            <a:schemeClr val="bg1"/>
          </a:solidFill>
          <a:latin typeface="Arial" charset="0"/>
        </a:defRPr>
      </a:lvl3pPr>
      <a:lvl4pPr algn="l" rtl="0" eaLnBrk="1" fontAlgn="base" hangingPunct="1">
        <a:spcBef>
          <a:spcPct val="0"/>
        </a:spcBef>
        <a:spcAft>
          <a:spcPct val="0"/>
        </a:spcAft>
        <a:defRPr sz="2100" b="1">
          <a:solidFill>
            <a:schemeClr val="bg1"/>
          </a:solidFill>
          <a:latin typeface="Arial" charset="0"/>
        </a:defRPr>
      </a:lvl4pPr>
      <a:lvl5pPr algn="l" rtl="0" eaLnBrk="1" fontAlgn="base" hangingPunct="1">
        <a:spcBef>
          <a:spcPct val="0"/>
        </a:spcBef>
        <a:spcAft>
          <a:spcPct val="0"/>
        </a:spcAft>
        <a:defRPr sz="2100" b="1">
          <a:solidFill>
            <a:schemeClr val="bg1"/>
          </a:solidFill>
          <a:latin typeface="Arial" charset="0"/>
        </a:defRPr>
      </a:lvl5pPr>
      <a:lvl6pPr marL="342900" algn="l" rtl="0" eaLnBrk="1" fontAlgn="base" hangingPunct="1">
        <a:spcBef>
          <a:spcPct val="0"/>
        </a:spcBef>
        <a:spcAft>
          <a:spcPct val="0"/>
        </a:spcAft>
        <a:defRPr sz="2100" b="1">
          <a:solidFill>
            <a:schemeClr val="bg1"/>
          </a:solidFill>
          <a:latin typeface="Arial" charset="0"/>
        </a:defRPr>
      </a:lvl6pPr>
      <a:lvl7pPr marL="685800" algn="l" rtl="0" eaLnBrk="1" fontAlgn="base" hangingPunct="1">
        <a:spcBef>
          <a:spcPct val="0"/>
        </a:spcBef>
        <a:spcAft>
          <a:spcPct val="0"/>
        </a:spcAft>
        <a:defRPr sz="2100" b="1">
          <a:solidFill>
            <a:schemeClr val="bg1"/>
          </a:solidFill>
          <a:latin typeface="Arial" charset="0"/>
        </a:defRPr>
      </a:lvl7pPr>
      <a:lvl8pPr marL="1028700" algn="l" rtl="0" eaLnBrk="1" fontAlgn="base" hangingPunct="1">
        <a:spcBef>
          <a:spcPct val="0"/>
        </a:spcBef>
        <a:spcAft>
          <a:spcPct val="0"/>
        </a:spcAft>
        <a:defRPr sz="2100" b="1">
          <a:solidFill>
            <a:schemeClr val="bg1"/>
          </a:solidFill>
          <a:latin typeface="Arial" charset="0"/>
        </a:defRPr>
      </a:lvl8pPr>
      <a:lvl9pPr marL="1371600" algn="l" rtl="0" eaLnBrk="1" fontAlgn="base" hangingPunct="1">
        <a:spcBef>
          <a:spcPct val="0"/>
        </a:spcBef>
        <a:spcAft>
          <a:spcPct val="0"/>
        </a:spcAft>
        <a:defRPr sz="2100" b="1">
          <a:solidFill>
            <a:schemeClr val="bg1"/>
          </a:solidFill>
          <a:latin typeface="Arial" charset="0"/>
        </a:defRPr>
      </a:lvl9pPr>
    </p:titleStyle>
    <p:bodyStyle>
      <a:lvl1pPr marL="346472" indent="-257175" algn="l" rtl="0" eaLnBrk="1" fontAlgn="base" hangingPunct="1">
        <a:spcBef>
          <a:spcPct val="20000"/>
        </a:spcBef>
        <a:spcAft>
          <a:spcPct val="0"/>
        </a:spcAft>
        <a:buClr>
          <a:srgbClr val="9FA1A4"/>
        </a:buClr>
        <a:buSzPct val="100000"/>
        <a:buFont typeface="Wingdings" charset="2"/>
        <a:buChar char="§"/>
        <a:defRPr sz="1200" b="1" i="0">
          <a:solidFill>
            <a:srgbClr val="0081C6"/>
          </a:solidFill>
          <a:latin typeface="Century Schoolbook"/>
          <a:ea typeface="+mn-ea"/>
          <a:cs typeface="Century Schoolbook"/>
        </a:defRPr>
      </a:lvl1pPr>
      <a:lvl2pPr marL="552450" indent="-214313" algn="l" rtl="0" eaLnBrk="1" fontAlgn="base" hangingPunct="1">
        <a:spcBef>
          <a:spcPct val="20000"/>
        </a:spcBef>
        <a:spcAft>
          <a:spcPct val="0"/>
        </a:spcAft>
        <a:buClr>
          <a:srgbClr val="9FA1A4"/>
        </a:buClr>
        <a:buSzPct val="50000"/>
        <a:buFont typeface="Wingdings" charset="2"/>
        <a:buChar char=""/>
        <a:defRPr sz="1200" b="0" i="0">
          <a:solidFill>
            <a:srgbClr val="0081C6"/>
          </a:solidFill>
          <a:latin typeface="Century Schoolbook"/>
          <a:cs typeface="Century Schoolbook"/>
        </a:defRPr>
      </a:lvl2pPr>
      <a:lvl3pPr marL="857250" indent="-171450" algn="l" rtl="0" eaLnBrk="1" fontAlgn="base" hangingPunct="1">
        <a:spcBef>
          <a:spcPct val="20000"/>
        </a:spcBef>
        <a:spcAft>
          <a:spcPct val="0"/>
        </a:spcAft>
        <a:buClr>
          <a:schemeClr val="bg2">
            <a:lumMod val="40000"/>
            <a:lumOff val="60000"/>
          </a:schemeClr>
        </a:buClr>
        <a:buFont typeface="Wingdings" charset="2"/>
        <a:buChar char="§"/>
        <a:defRPr sz="1200" b="0" i="0">
          <a:solidFill>
            <a:srgbClr val="0081C6"/>
          </a:solidFill>
          <a:latin typeface="Century Schoolbook"/>
          <a:cs typeface="Century Schoolbook"/>
        </a:defRPr>
      </a:lvl3pPr>
      <a:lvl4pPr marL="1200150" indent="-171450" algn="l" rtl="0" eaLnBrk="1" fontAlgn="base" hangingPunct="1">
        <a:spcBef>
          <a:spcPct val="20000"/>
        </a:spcBef>
        <a:spcAft>
          <a:spcPct val="0"/>
        </a:spcAft>
        <a:buClr>
          <a:schemeClr val="bg2">
            <a:lumMod val="20000"/>
            <a:lumOff val="80000"/>
          </a:schemeClr>
        </a:buClr>
        <a:buFont typeface="Wingdings" charset="2"/>
        <a:buChar char="§"/>
        <a:defRPr sz="1200" b="0" i="0">
          <a:solidFill>
            <a:srgbClr val="0081C6"/>
          </a:solidFill>
          <a:latin typeface="Century Schoolbook"/>
          <a:cs typeface="Century Schoolbook"/>
        </a:defRPr>
      </a:lvl4pPr>
      <a:lvl5pPr marL="1585913" indent="-214313" algn="l" rtl="0" eaLnBrk="1" fontAlgn="base" hangingPunct="1">
        <a:spcBef>
          <a:spcPct val="20000"/>
        </a:spcBef>
        <a:spcAft>
          <a:spcPct val="0"/>
        </a:spcAft>
        <a:buClr>
          <a:srgbClr val="9FA1A4"/>
        </a:buClr>
        <a:buFont typeface="Wingdings" charset="2"/>
        <a:buChar char="§"/>
        <a:defRPr sz="1200" b="1" i="0">
          <a:solidFill>
            <a:schemeClr val="tx1"/>
          </a:solidFill>
          <a:latin typeface="Century Schoolbook"/>
          <a:cs typeface="Century Schoolbook"/>
        </a:defRPr>
      </a:lvl5pPr>
      <a:lvl6pPr marL="1885950" indent="-171450" algn="l" rtl="0" eaLnBrk="1" fontAlgn="base" hangingPunct="1">
        <a:spcBef>
          <a:spcPct val="20000"/>
        </a:spcBef>
        <a:spcAft>
          <a:spcPct val="0"/>
        </a:spcAft>
        <a:defRPr sz="1500">
          <a:solidFill>
            <a:schemeClr val="tx1"/>
          </a:solidFill>
          <a:latin typeface="Times" charset="0"/>
        </a:defRPr>
      </a:lvl6pPr>
      <a:lvl7pPr marL="2228850" indent="-171450" algn="l" rtl="0" eaLnBrk="1" fontAlgn="base" hangingPunct="1">
        <a:spcBef>
          <a:spcPct val="20000"/>
        </a:spcBef>
        <a:spcAft>
          <a:spcPct val="0"/>
        </a:spcAft>
        <a:defRPr sz="1500">
          <a:solidFill>
            <a:schemeClr val="tx1"/>
          </a:solidFill>
          <a:latin typeface="Times" charset="0"/>
        </a:defRPr>
      </a:lvl7pPr>
      <a:lvl8pPr marL="2571750" indent="-171450" algn="l" rtl="0" eaLnBrk="1" fontAlgn="base" hangingPunct="1">
        <a:spcBef>
          <a:spcPct val="20000"/>
        </a:spcBef>
        <a:spcAft>
          <a:spcPct val="0"/>
        </a:spcAft>
        <a:defRPr sz="1500">
          <a:solidFill>
            <a:schemeClr val="tx1"/>
          </a:solidFill>
          <a:latin typeface="Times" charset="0"/>
        </a:defRPr>
      </a:lvl8pPr>
      <a:lvl9pPr marL="2914650" indent="-171450" algn="l" rtl="0" eaLnBrk="1" fontAlgn="base" hangingPunct="1">
        <a:spcBef>
          <a:spcPct val="20000"/>
        </a:spcBef>
        <a:spcAft>
          <a:spcPct val="0"/>
        </a:spcAft>
        <a:defRPr sz="1500">
          <a:solidFill>
            <a:schemeClr val="tx1"/>
          </a:solidFill>
          <a:latin typeface="Times"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auto">
          <a:xfrm flipV="1">
            <a:off x="0" y="76200"/>
            <a:ext cx="7315200" cy="9144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1027" name="Rectangle 3"/>
          <p:cNvSpPr>
            <a:spLocks noGrp="1" noChangeArrowheads="1"/>
          </p:cNvSpPr>
          <p:nvPr>
            <p:ph type="title"/>
          </p:nvPr>
        </p:nvSpPr>
        <p:spPr bwMode="auto">
          <a:xfrm>
            <a:off x="609600" y="228600"/>
            <a:ext cx="6019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a:t>
            </a:r>
          </a:p>
        </p:txBody>
      </p:sp>
      <p:sp>
        <p:nvSpPr>
          <p:cNvPr id="1028" name="Rectangle 4"/>
          <p:cNvSpPr>
            <a:spLocks noGrp="1" noChangeArrowheads="1"/>
          </p:cNvSpPr>
          <p:nvPr>
            <p:ph type="body" idx="1"/>
          </p:nvPr>
        </p:nvSpPr>
        <p:spPr bwMode="auto">
          <a:xfrm>
            <a:off x="457200" y="16002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3" name="Picture 2" descr="CSH_Color_tag.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5200" y="6019800"/>
            <a:ext cx="1269570" cy="542787"/>
          </a:xfrm>
          <a:prstGeom prst="rect">
            <a:avLst/>
          </a:prstGeom>
        </p:spPr>
      </p:pic>
      <p:sp>
        <p:nvSpPr>
          <p:cNvPr id="6" name="Slide Number Placeholder 5"/>
          <p:cNvSpPr>
            <a:spLocks noGrp="1"/>
          </p:cNvSpPr>
          <p:nvPr>
            <p:ph type="sldNum" sz="quarter" idx="4"/>
          </p:nvPr>
        </p:nvSpPr>
        <p:spPr>
          <a:xfrm>
            <a:off x="609600" y="6248400"/>
            <a:ext cx="2667000" cy="365125"/>
          </a:xfrm>
          <a:prstGeom prst="rect">
            <a:avLst/>
          </a:prstGeom>
        </p:spPr>
        <p:txBody>
          <a:bodyPr vert="horz" lIns="91440" tIns="45720" rIns="91440" bIns="45720" rtlCol="0" anchor="ctr"/>
          <a:lstStyle>
            <a:lvl1pPr algn="l">
              <a:defRPr sz="1000" b="0" i="1">
                <a:solidFill>
                  <a:srgbClr val="9FA1A4"/>
                </a:solidFill>
                <a:latin typeface="Century Schoolbook"/>
                <a:cs typeface="Century Schoolbook"/>
              </a:defRPr>
            </a:lvl1pPr>
          </a:lstStyle>
          <a:p>
            <a:fld id="{E2B764D5-3AB2-694F-8B89-2C77F41AEE37}" type="slidenum">
              <a:rPr lang="en-US" smtClean="0"/>
              <a:pPr/>
              <a:t>‹#›</a:t>
            </a:fld>
            <a:endParaRPr lang="en-US" dirty="0"/>
          </a:p>
        </p:txBody>
      </p:sp>
      <p:sp>
        <p:nvSpPr>
          <p:cNvPr id="41" name="Rectangle 40"/>
          <p:cNvSpPr/>
          <p:nvPr/>
        </p:nvSpPr>
        <p:spPr bwMode="auto">
          <a:xfrm flipV="1">
            <a:off x="6934200" y="0"/>
            <a:ext cx="2209800" cy="838200"/>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44" name="Rectangle 43"/>
          <p:cNvSpPr/>
          <p:nvPr/>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43" name="Rectangle 42"/>
          <p:cNvSpPr/>
          <p:nvPr/>
        </p:nvSpPr>
        <p:spPr bwMode="auto">
          <a:xfrm flipV="1">
            <a:off x="0" y="6629400"/>
            <a:ext cx="6096000" cy="1524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45" name="Rectangle 44"/>
          <p:cNvSpPr/>
          <p:nvPr/>
        </p:nvSpPr>
        <p:spPr bwMode="auto">
          <a:xfrm flipV="1">
            <a:off x="0" y="838200"/>
            <a:ext cx="6934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Tree>
    <p:extLst>
      <p:ext uri="{BB962C8B-B14F-4D97-AF65-F5344CB8AC3E}">
        <p14:creationId xmlns:p14="http://schemas.microsoft.com/office/powerpoint/2010/main" val="271332142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marL="460375" indent="-460375" algn="l" rtl="0" eaLnBrk="0" fontAlgn="base" hangingPunct="0">
        <a:spcBef>
          <a:spcPct val="0"/>
        </a:spcBef>
        <a:spcAft>
          <a:spcPct val="0"/>
        </a:spcAft>
        <a:defRPr sz="2800" b="0" baseline="0">
          <a:solidFill>
            <a:schemeClr val="bg1"/>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p:titleStyle>
    <p:bodyStyle>
      <a:lvl1pPr marL="461963" indent="-342900" algn="l" rtl="0" eaLnBrk="0" fontAlgn="base" hangingPunct="0">
        <a:spcBef>
          <a:spcPct val="20000"/>
        </a:spcBef>
        <a:spcAft>
          <a:spcPct val="0"/>
        </a:spcAft>
        <a:buClr>
          <a:srgbClr val="9FA1A4"/>
        </a:buClr>
        <a:buSzPct val="100000"/>
        <a:buFont typeface="Wingdings" charset="2"/>
        <a:buChar char="§"/>
        <a:defRPr sz="1800" b="1" i="0">
          <a:solidFill>
            <a:srgbClr val="0081C6"/>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800" b="0"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auto">
          <a:xfrm flipV="1">
            <a:off x="0" y="76200"/>
            <a:ext cx="7315200" cy="9144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1027" name="Rectangle 3"/>
          <p:cNvSpPr>
            <a:spLocks noGrp="1" noChangeArrowheads="1"/>
          </p:cNvSpPr>
          <p:nvPr>
            <p:ph type="title"/>
          </p:nvPr>
        </p:nvSpPr>
        <p:spPr bwMode="auto">
          <a:xfrm>
            <a:off x="609600" y="228600"/>
            <a:ext cx="6019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a:t>
            </a:r>
          </a:p>
        </p:txBody>
      </p:sp>
      <p:sp>
        <p:nvSpPr>
          <p:cNvPr id="1028" name="Rectangle 4"/>
          <p:cNvSpPr>
            <a:spLocks noGrp="1" noChangeArrowheads="1"/>
          </p:cNvSpPr>
          <p:nvPr>
            <p:ph type="body" idx="1"/>
          </p:nvPr>
        </p:nvSpPr>
        <p:spPr bwMode="auto">
          <a:xfrm>
            <a:off x="457200" y="16002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3" name="Picture 2" descr="CSH_Color_tag.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15200" y="6019800"/>
            <a:ext cx="1269570" cy="542787"/>
          </a:xfrm>
          <a:prstGeom prst="rect">
            <a:avLst/>
          </a:prstGeom>
        </p:spPr>
      </p:pic>
      <p:sp>
        <p:nvSpPr>
          <p:cNvPr id="6" name="Slide Number Placeholder 5"/>
          <p:cNvSpPr>
            <a:spLocks noGrp="1"/>
          </p:cNvSpPr>
          <p:nvPr>
            <p:ph type="sldNum" sz="quarter" idx="4"/>
          </p:nvPr>
        </p:nvSpPr>
        <p:spPr>
          <a:xfrm>
            <a:off x="7949985" y="208793"/>
            <a:ext cx="1082722" cy="365125"/>
          </a:xfrm>
          <a:prstGeom prst="rect">
            <a:avLst/>
          </a:prstGeom>
        </p:spPr>
        <p:txBody>
          <a:bodyPr vert="horz" lIns="91440" tIns="45720" rIns="91440" bIns="45720" rtlCol="0" anchor="ctr"/>
          <a:lstStyle>
            <a:lvl1pPr algn="l">
              <a:defRPr sz="1000" b="0" i="1">
                <a:solidFill>
                  <a:srgbClr val="000000"/>
                </a:solidFill>
                <a:latin typeface="Century Schoolbook"/>
                <a:cs typeface="Century Schoolbook"/>
              </a:defRPr>
            </a:lvl1pPr>
          </a:lstStyle>
          <a:p>
            <a:fld id="{E2B764D5-3AB2-694F-8B89-2C77F41AEE37}" type="slidenum">
              <a:rPr lang="en-US" smtClean="0"/>
              <a:pPr/>
              <a:t>‹#›</a:t>
            </a:fld>
            <a:endParaRPr lang="en-US" dirty="0"/>
          </a:p>
        </p:txBody>
      </p:sp>
      <p:sp>
        <p:nvSpPr>
          <p:cNvPr id="41" name="Rectangle 40"/>
          <p:cNvSpPr/>
          <p:nvPr/>
        </p:nvSpPr>
        <p:spPr bwMode="auto">
          <a:xfrm flipV="1">
            <a:off x="6934200" y="0"/>
            <a:ext cx="2209800" cy="838200"/>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44" name="Rectangle 43"/>
          <p:cNvSpPr/>
          <p:nvPr/>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43" name="Rectangle 42"/>
          <p:cNvSpPr/>
          <p:nvPr/>
        </p:nvSpPr>
        <p:spPr bwMode="auto">
          <a:xfrm flipV="1">
            <a:off x="0" y="6629400"/>
            <a:ext cx="6096000" cy="1524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
        <p:nvSpPr>
          <p:cNvPr id="45" name="Rectangle 44"/>
          <p:cNvSpPr/>
          <p:nvPr/>
        </p:nvSpPr>
        <p:spPr bwMode="auto">
          <a:xfrm flipV="1">
            <a:off x="0" y="838200"/>
            <a:ext cx="6934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FFFF"/>
              </a:solidFill>
            </a:endParaRPr>
          </a:p>
        </p:txBody>
      </p:sp>
    </p:spTree>
    <p:extLst>
      <p:ext uri="{BB962C8B-B14F-4D97-AF65-F5344CB8AC3E}">
        <p14:creationId xmlns:p14="http://schemas.microsoft.com/office/powerpoint/2010/main" val="39369443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marL="460375" indent="-460375" algn="l" rtl="0" eaLnBrk="0" fontAlgn="base" hangingPunct="0">
        <a:spcBef>
          <a:spcPct val="0"/>
        </a:spcBef>
        <a:spcAft>
          <a:spcPct val="0"/>
        </a:spcAft>
        <a:defRPr sz="2800" b="0" baseline="0">
          <a:solidFill>
            <a:schemeClr val="bg1"/>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p:titleStyle>
    <p:bodyStyle>
      <a:lvl1pPr marL="461963" indent="-342900" algn="l" rtl="0" eaLnBrk="0" fontAlgn="base" hangingPunct="0">
        <a:spcBef>
          <a:spcPct val="20000"/>
        </a:spcBef>
        <a:spcAft>
          <a:spcPct val="0"/>
        </a:spcAft>
        <a:buClr>
          <a:srgbClr val="9FA1A4"/>
        </a:buClr>
        <a:buSzPct val="100000"/>
        <a:buFont typeface="Wingdings" charset="2"/>
        <a:buChar char="§"/>
        <a:defRPr sz="1800" b="1" i="0">
          <a:solidFill>
            <a:srgbClr val="0081C6"/>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800" b="0"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5.wdp"/><Relationship Id="rId2" Type="http://schemas.openxmlformats.org/officeDocument/2006/relationships/notesSlide" Target="../notesSlides/notesSlide10.xml"/><Relationship Id="rId16" Type="http://schemas.microsoft.com/office/2007/relationships/hdphoto" Target="../media/hdphoto7.wdp"/><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9.png"/><Relationship Id="rId1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rcella.Maguire@csh.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0762"/>
            <a:ext cx="4910667" cy="1403796"/>
          </a:xfrm>
        </p:spPr>
        <p:txBody>
          <a:bodyPr/>
          <a:lstStyle/>
          <a:p>
            <a:r>
              <a:rPr lang="en-US" sz="3200" b="1" dirty="0" smtClean="0">
                <a:solidFill>
                  <a:schemeClr val="bg1"/>
                </a:solidFill>
              </a:rPr>
              <a:t>Best Practices in Ending Homelessness for Single Adults</a:t>
            </a:r>
            <a:endParaRPr lang="en-US" sz="3200" b="1" dirty="0">
              <a:solidFill>
                <a:schemeClr val="bg1"/>
              </a:solidFill>
            </a:endParaRPr>
          </a:p>
        </p:txBody>
      </p:sp>
      <p:sp>
        <p:nvSpPr>
          <p:cNvPr id="4" name="Subtitle 3"/>
          <p:cNvSpPr>
            <a:spLocks noGrp="1"/>
          </p:cNvSpPr>
          <p:nvPr>
            <p:ph type="subTitle" sz="quarter" idx="1"/>
          </p:nvPr>
        </p:nvSpPr>
        <p:spPr>
          <a:xfrm>
            <a:off x="609600" y="3825024"/>
            <a:ext cx="4902200" cy="1339403"/>
          </a:xfrm>
        </p:spPr>
        <p:txBody>
          <a:bodyPr/>
          <a:lstStyle/>
          <a:p>
            <a:r>
              <a:rPr lang="en-US" dirty="0" smtClean="0"/>
              <a:t>Marcella A. Maguire, </a:t>
            </a:r>
            <a:r>
              <a:rPr lang="en-US" dirty="0" err="1" smtClean="0"/>
              <a:t>Ph.D</a:t>
            </a:r>
            <a:endParaRPr lang="en-US" dirty="0" smtClean="0"/>
          </a:p>
          <a:p>
            <a:r>
              <a:rPr lang="en-US" dirty="0" smtClean="0"/>
              <a:t>Director, Health Systems Integration</a:t>
            </a:r>
          </a:p>
          <a:p>
            <a:r>
              <a:rPr lang="en-US" dirty="0" smtClean="0"/>
              <a:t>Corporation for Supportive Housing</a:t>
            </a:r>
            <a:endParaRPr lang="en-US" dirty="0"/>
          </a:p>
        </p:txBody>
      </p:sp>
    </p:spTree>
    <p:extLst>
      <p:ext uri="{BB962C8B-B14F-4D97-AF65-F5344CB8AC3E}">
        <p14:creationId xmlns:p14="http://schemas.microsoft.com/office/powerpoint/2010/main" val="84600024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r>
              <a:rPr lang="en-US" dirty="0" smtClean="0"/>
              <a:t>Coordinated</a:t>
            </a:r>
          </a:p>
        </p:txBody>
      </p:sp>
      <p:graphicFrame>
        <p:nvGraphicFramePr>
          <p:cNvPr id="2" name="Diagram 1"/>
          <p:cNvGraphicFramePr/>
          <p:nvPr>
            <p:extLst/>
          </p:nvPr>
        </p:nvGraphicFramePr>
        <p:xfrm>
          <a:off x="275573" y="1710150"/>
          <a:ext cx="8723965" cy="446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Isosceles Triangle 3"/>
          <p:cNvSpPr/>
          <p:nvPr/>
        </p:nvSpPr>
        <p:spPr>
          <a:xfrm>
            <a:off x="5324698" y="2086832"/>
            <a:ext cx="2452688" cy="1233487"/>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2663262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7416" y="1076802"/>
            <a:ext cx="2275760" cy="2019658"/>
          </a:xfrm>
          <a:prstGeom prst="rect">
            <a:avLst/>
          </a:prstGeom>
        </p:spPr>
      </p:pic>
      <p:sp>
        <p:nvSpPr>
          <p:cNvPr id="7" name="Title 1"/>
          <p:cNvSpPr>
            <a:spLocks noGrp="1"/>
          </p:cNvSpPr>
          <p:nvPr>
            <p:ph type="title"/>
          </p:nvPr>
        </p:nvSpPr>
        <p:spPr>
          <a:xfrm>
            <a:off x="1" y="271131"/>
            <a:ext cx="6943060" cy="533400"/>
          </a:xfrm>
        </p:spPr>
        <p:txBody>
          <a:bodyPr/>
          <a:lstStyle/>
          <a:p>
            <a:r>
              <a:rPr lang="en-US" dirty="0" smtClean="0"/>
              <a:t>“Services” in Supportive Housing </a:t>
            </a:r>
            <a:endParaRPr lang="en-US" dirty="0"/>
          </a:p>
        </p:txBody>
      </p:sp>
      <p:sp>
        <p:nvSpPr>
          <p:cNvPr id="3" name="TextBox 2"/>
          <p:cNvSpPr txBox="1"/>
          <p:nvPr/>
        </p:nvSpPr>
        <p:spPr>
          <a:xfrm>
            <a:off x="-17416" y="1526727"/>
            <a:ext cx="2275760" cy="707886"/>
          </a:xfrm>
          <a:prstGeom prst="rect">
            <a:avLst/>
          </a:prstGeom>
          <a:noFill/>
        </p:spPr>
        <p:txBody>
          <a:bodyPr wrap="square" rtlCol="0">
            <a:spAutoFit/>
          </a:bodyPr>
          <a:lstStyle/>
          <a:p>
            <a:pPr algn="ctr" eaLnBrk="1" fontAlgn="auto" hangingPunct="1">
              <a:spcBef>
                <a:spcPts val="0"/>
              </a:spcBef>
              <a:spcAft>
                <a:spcPts val="0"/>
              </a:spcAft>
            </a:pPr>
            <a:r>
              <a:rPr lang="en-US" sz="2000" b="1" dirty="0" smtClean="0">
                <a:solidFill>
                  <a:srgbClr val="FFFFFF"/>
                </a:solidFill>
                <a:latin typeface="Century Schoolbook" panose="02040604050505020304" pitchFamily="18" charset="0"/>
              </a:rPr>
              <a:t>Health/Mental Health Services</a:t>
            </a:r>
            <a:endParaRPr lang="en-US" sz="2000" b="1" dirty="0">
              <a:solidFill>
                <a:srgbClr val="FFFFFF"/>
              </a:solidFill>
              <a:latin typeface="Century Schoolbook" panose="02040604050505020304" pitchFamily="18" charset="0"/>
            </a:endParaRPr>
          </a:p>
        </p:txBody>
      </p:sp>
      <p:pic>
        <p:nvPicPr>
          <p:cNvPr id="5" name="Picture 4"/>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l="17220"/>
          <a:stretch/>
        </p:blipFill>
        <p:spPr>
          <a:xfrm>
            <a:off x="2403829" y="1144879"/>
            <a:ext cx="2187410" cy="1762010"/>
          </a:xfrm>
          <a:prstGeom prst="rect">
            <a:avLst/>
          </a:prstGeom>
        </p:spPr>
      </p:pic>
      <p:sp>
        <p:nvSpPr>
          <p:cNvPr id="9" name="TextBox 8"/>
          <p:cNvSpPr txBox="1"/>
          <p:nvPr/>
        </p:nvSpPr>
        <p:spPr>
          <a:xfrm>
            <a:off x="2398253" y="1803726"/>
            <a:ext cx="2192986" cy="400110"/>
          </a:xfrm>
          <a:prstGeom prst="rect">
            <a:avLst/>
          </a:prstGeom>
          <a:noFill/>
        </p:spPr>
        <p:txBody>
          <a:bodyPr wrap="square" rtlCol="0">
            <a:spAutoFit/>
          </a:bodyPr>
          <a:lstStyle/>
          <a:p>
            <a:pPr algn="ctr" eaLnBrk="1" fontAlgn="auto" hangingPunct="1">
              <a:spcBef>
                <a:spcPts val="0"/>
              </a:spcBef>
              <a:spcAft>
                <a:spcPts val="0"/>
              </a:spcAft>
            </a:pPr>
            <a:r>
              <a:rPr lang="en-US" sz="2000" b="1" dirty="0" smtClean="0">
                <a:solidFill>
                  <a:srgbClr val="FFFFFF"/>
                </a:solidFill>
                <a:latin typeface="Century Schoolbook" panose="02040604050505020304" pitchFamily="18" charset="0"/>
              </a:rPr>
              <a:t>Child Care</a:t>
            </a:r>
            <a:endParaRPr lang="en-US" sz="2000" b="1" dirty="0">
              <a:solidFill>
                <a:srgbClr val="FFFFFF"/>
              </a:solidFill>
              <a:latin typeface="Century Schoolbook" panose="02040604050505020304" pitchFamily="18" charset="0"/>
            </a:endParaRPr>
          </a:p>
        </p:txBody>
      </p:sp>
      <p:pic>
        <p:nvPicPr>
          <p:cNvPr id="6" name="Picture 5"/>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l="7764" r="6793"/>
          <a:stretch/>
        </p:blipFill>
        <p:spPr>
          <a:xfrm>
            <a:off x="4733003" y="1144880"/>
            <a:ext cx="2241396" cy="1762010"/>
          </a:xfrm>
          <a:prstGeom prst="rect">
            <a:avLst/>
          </a:prstGeom>
        </p:spPr>
      </p:pic>
      <p:sp>
        <p:nvSpPr>
          <p:cNvPr id="11" name="TextBox 10"/>
          <p:cNvSpPr txBox="1"/>
          <p:nvPr/>
        </p:nvSpPr>
        <p:spPr>
          <a:xfrm>
            <a:off x="4733003" y="1683091"/>
            <a:ext cx="2241396" cy="707886"/>
          </a:xfrm>
          <a:prstGeom prst="rect">
            <a:avLst/>
          </a:prstGeom>
          <a:noFill/>
        </p:spPr>
        <p:txBody>
          <a:bodyPr wrap="square" rtlCol="0">
            <a:spAutoFit/>
          </a:bodyPr>
          <a:lstStyle/>
          <a:p>
            <a:pPr algn="ctr" eaLnBrk="1" fontAlgn="auto" hangingPunct="1">
              <a:spcBef>
                <a:spcPts val="0"/>
              </a:spcBef>
              <a:spcAft>
                <a:spcPts val="0"/>
              </a:spcAft>
            </a:pPr>
            <a:r>
              <a:rPr lang="en-US" sz="2000" b="1">
                <a:solidFill>
                  <a:srgbClr val="FFFFFF"/>
                </a:solidFill>
                <a:latin typeface="Century Schoolbook" panose="02040604050505020304" pitchFamily="18" charset="0"/>
              </a:rPr>
              <a:t>Community </a:t>
            </a:r>
            <a:r>
              <a:rPr lang="en-US" sz="2000" b="1" smtClean="0">
                <a:solidFill>
                  <a:srgbClr val="FFFFFF"/>
                </a:solidFill>
                <a:latin typeface="Century Schoolbook" panose="02040604050505020304" pitchFamily="18" charset="0"/>
              </a:rPr>
              <a:t>Integration</a:t>
            </a:r>
            <a:endParaRPr lang="en-US" sz="2000" b="1" dirty="0">
              <a:solidFill>
                <a:srgbClr val="FFFFFF"/>
              </a:solidFill>
              <a:latin typeface="Century Schoolbook" panose="02040604050505020304" pitchFamily="18" charset="0"/>
            </a:endParaRPr>
          </a:p>
        </p:txBody>
      </p:sp>
      <p:pic>
        <p:nvPicPr>
          <p:cNvPr id="10" name="Picture 9"/>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87610" y="3335809"/>
            <a:ext cx="2698595" cy="1799472"/>
          </a:xfrm>
          <a:prstGeom prst="rect">
            <a:avLst/>
          </a:prstGeom>
        </p:spPr>
      </p:pic>
      <p:sp>
        <p:nvSpPr>
          <p:cNvPr id="13" name="TextBox 12"/>
          <p:cNvSpPr txBox="1"/>
          <p:nvPr/>
        </p:nvSpPr>
        <p:spPr>
          <a:xfrm>
            <a:off x="398762" y="3637820"/>
            <a:ext cx="2687443" cy="1015663"/>
          </a:xfrm>
          <a:prstGeom prst="rect">
            <a:avLst/>
          </a:prstGeom>
          <a:noFill/>
        </p:spPr>
        <p:txBody>
          <a:bodyPr wrap="square" rtlCol="0">
            <a:spAutoFit/>
          </a:bodyPr>
          <a:lstStyle/>
          <a:p>
            <a:pPr algn="ctr" eaLnBrk="1" fontAlgn="auto" hangingPunct="1">
              <a:spcBef>
                <a:spcPts val="0"/>
              </a:spcBef>
              <a:spcAft>
                <a:spcPts val="0"/>
              </a:spcAft>
            </a:pPr>
            <a:r>
              <a:rPr lang="en-US" sz="2000" b="1" dirty="0" smtClean="0">
                <a:solidFill>
                  <a:srgbClr val="FFFFFF"/>
                </a:solidFill>
                <a:latin typeface="Century Schoolbook" panose="02040604050505020304" pitchFamily="18" charset="0"/>
              </a:rPr>
              <a:t>Employment Services and Support</a:t>
            </a:r>
            <a:endParaRPr lang="en-US" sz="2000" b="1" dirty="0">
              <a:solidFill>
                <a:srgbClr val="FFFFFF"/>
              </a:solidFill>
              <a:latin typeface="Century Schoolbook" panose="02040604050505020304" pitchFamily="18" charset="0"/>
            </a:endParaRPr>
          </a:p>
        </p:txBody>
      </p:sp>
      <p:pic>
        <p:nvPicPr>
          <p:cNvPr id="12" name="Picture 11"/>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292048" y="3387708"/>
            <a:ext cx="2542933" cy="1695674"/>
          </a:xfrm>
          <a:prstGeom prst="rect">
            <a:avLst/>
          </a:prstGeom>
        </p:spPr>
      </p:pic>
      <p:sp>
        <p:nvSpPr>
          <p:cNvPr id="15" name="TextBox 14"/>
          <p:cNvSpPr txBox="1"/>
          <p:nvPr/>
        </p:nvSpPr>
        <p:spPr>
          <a:xfrm>
            <a:off x="3264397" y="3759943"/>
            <a:ext cx="2542933" cy="1015663"/>
          </a:xfrm>
          <a:prstGeom prst="rect">
            <a:avLst/>
          </a:prstGeom>
          <a:noFill/>
        </p:spPr>
        <p:txBody>
          <a:bodyPr wrap="square" rtlCol="0">
            <a:spAutoFit/>
          </a:bodyPr>
          <a:lstStyle/>
          <a:p>
            <a:pPr algn="ctr" eaLnBrk="1" fontAlgn="auto" hangingPunct="1">
              <a:spcBef>
                <a:spcPts val="0"/>
              </a:spcBef>
              <a:spcAft>
                <a:spcPts val="0"/>
              </a:spcAft>
            </a:pPr>
            <a:r>
              <a:rPr lang="en-US" sz="2000" b="1" dirty="0" smtClean="0">
                <a:solidFill>
                  <a:srgbClr val="FFFFFF"/>
                </a:solidFill>
                <a:latin typeface="Century Schoolbook" panose="02040604050505020304" pitchFamily="18" charset="0"/>
              </a:rPr>
              <a:t>Substance Use Recovery and Support</a:t>
            </a:r>
            <a:endParaRPr lang="en-US" sz="2000" b="1" dirty="0">
              <a:solidFill>
                <a:srgbClr val="FFFFFF"/>
              </a:solidFill>
              <a:latin typeface="Century Schoolbook" panose="02040604050505020304" pitchFamily="18" charset="0"/>
            </a:endParaRPr>
          </a:p>
        </p:txBody>
      </p:sp>
      <p:pic>
        <p:nvPicPr>
          <p:cNvPr id="14" name="Picture 13"/>
          <p:cNvPicPr>
            <a:picLocks noChangeAspect="1"/>
          </p:cNvPicPr>
          <p:nvPr/>
        </p:nvPicPr>
        <p:blipFill>
          <a:blip r:embed="rId13" cstate="screen">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032428" y="3408430"/>
            <a:ext cx="2511858" cy="1674952"/>
          </a:xfrm>
          <a:prstGeom prst="rect">
            <a:avLst/>
          </a:prstGeom>
        </p:spPr>
      </p:pic>
      <p:sp>
        <p:nvSpPr>
          <p:cNvPr id="17" name="TextBox 16"/>
          <p:cNvSpPr txBox="1"/>
          <p:nvPr/>
        </p:nvSpPr>
        <p:spPr>
          <a:xfrm>
            <a:off x="6021277" y="3759943"/>
            <a:ext cx="2439814" cy="1323439"/>
          </a:xfrm>
          <a:prstGeom prst="rect">
            <a:avLst/>
          </a:prstGeom>
          <a:noFill/>
        </p:spPr>
        <p:txBody>
          <a:bodyPr wrap="square" rtlCol="0">
            <a:spAutoFit/>
          </a:bodyPr>
          <a:lstStyle/>
          <a:p>
            <a:pPr algn="ctr" eaLnBrk="1" fontAlgn="auto" hangingPunct="1">
              <a:spcBef>
                <a:spcPts val="0"/>
              </a:spcBef>
              <a:spcAft>
                <a:spcPts val="0"/>
              </a:spcAft>
            </a:pPr>
            <a:r>
              <a:rPr lang="en-US" sz="2000" b="1" dirty="0" smtClean="0">
                <a:solidFill>
                  <a:srgbClr val="FFFFFF"/>
                </a:solidFill>
                <a:latin typeface="Century Schoolbook" panose="02040604050505020304" pitchFamily="18" charset="0"/>
              </a:rPr>
              <a:t>Budgeting and Financial Management Support</a:t>
            </a:r>
            <a:endParaRPr lang="en-US" sz="2000" b="1" dirty="0">
              <a:solidFill>
                <a:srgbClr val="FFFFFF"/>
              </a:solidFill>
              <a:latin typeface="Century Schoolbook" panose="02040604050505020304" pitchFamily="18" charset="0"/>
            </a:endParaRPr>
          </a:p>
        </p:txBody>
      </p:sp>
      <p:pic>
        <p:nvPicPr>
          <p:cNvPr id="16" name="Picture 15"/>
          <p:cNvPicPr>
            <a:picLocks noChangeAspect="1"/>
          </p:cNvPicPr>
          <p:nvPr/>
        </p:nvPicPr>
        <p:blipFill rotWithShape="1">
          <a:blip r:embed="rId15" cstate="screen">
            <a:extLst>
              <a:ext uri="{BEBA8EAE-BF5A-486C-A8C5-ECC9F3942E4B}">
                <a14:imgProps xmlns:a14="http://schemas.microsoft.com/office/drawing/2010/main">
                  <a14:imgLayer r:embed="rId16">
                    <a14:imgEffect>
                      <a14:saturation sat="33000"/>
                    </a14:imgEffect>
                    <a14:imgEffect>
                      <a14:brightnessContrast bright="-40000" contrast="-40000"/>
                    </a14:imgEffect>
                  </a14:imgLayer>
                </a14:imgProps>
              </a:ext>
              <a:ext uri="{28A0092B-C50C-407E-A947-70E740481C1C}">
                <a14:useLocalDpi xmlns:a14="http://schemas.microsoft.com/office/drawing/2010/main"/>
              </a:ext>
            </a:extLst>
          </a:blip>
          <a:srcRect t="13171" b="11524"/>
          <a:stretch/>
        </p:blipFill>
        <p:spPr>
          <a:xfrm>
            <a:off x="7039252" y="1144880"/>
            <a:ext cx="1944417" cy="2195900"/>
          </a:xfrm>
          <a:prstGeom prst="rect">
            <a:avLst/>
          </a:prstGeom>
        </p:spPr>
      </p:pic>
      <p:sp>
        <p:nvSpPr>
          <p:cNvPr id="19" name="TextBox 18"/>
          <p:cNvSpPr txBox="1"/>
          <p:nvPr/>
        </p:nvSpPr>
        <p:spPr>
          <a:xfrm>
            <a:off x="7039252" y="1983559"/>
            <a:ext cx="1944417" cy="707886"/>
          </a:xfrm>
          <a:prstGeom prst="rect">
            <a:avLst/>
          </a:prstGeom>
          <a:noFill/>
        </p:spPr>
        <p:txBody>
          <a:bodyPr wrap="square" rtlCol="0">
            <a:spAutoFit/>
          </a:bodyPr>
          <a:lstStyle/>
          <a:p>
            <a:pPr algn="ctr" eaLnBrk="1" fontAlgn="auto" hangingPunct="1">
              <a:spcBef>
                <a:spcPts val="0"/>
              </a:spcBef>
              <a:spcAft>
                <a:spcPts val="0"/>
              </a:spcAft>
            </a:pPr>
            <a:r>
              <a:rPr lang="en-US" sz="2000" b="1" dirty="0" smtClean="0">
                <a:solidFill>
                  <a:srgbClr val="FFFFFF"/>
                </a:solidFill>
                <a:latin typeface="Century Schoolbook" panose="02040604050505020304" pitchFamily="18" charset="0"/>
              </a:rPr>
              <a:t>Independent Living Skills</a:t>
            </a:r>
            <a:endParaRPr lang="en-US" sz="2000" b="1" dirty="0">
              <a:solidFill>
                <a:srgbClr val="FFFFFF"/>
              </a:solidFill>
              <a:latin typeface="Century Schoolbook" panose="02040604050505020304" pitchFamily="18" charset="0"/>
            </a:endParaRPr>
          </a:p>
        </p:txBody>
      </p:sp>
      <p:sp>
        <p:nvSpPr>
          <p:cNvPr id="2" name="Rounded Rectangle 1"/>
          <p:cNvSpPr/>
          <p:nvPr/>
        </p:nvSpPr>
        <p:spPr bwMode="auto">
          <a:xfrm>
            <a:off x="152399" y="5248717"/>
            <a:ext cx="8831269" cy="55165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smtClean="0">
                <a:solidFill>
                  <a:srgbClr val="FFFFFF"/>
                </a:solidFill>
                <a:latin typeface="Century Schoolbook" panose="02040604050505020304" pitchFamily="18" charset="0"/>
              </a:rPr>
              <a:t>Services can be Community Based or Provided Directly by your Agency</a:t>
            </a:r>
          </a:p>
        </p:txBody>
      </p:sp>
    </p:spTree>
    <p:extLst>
      <p:ext uri="{BB962C8B-B14F-4D97-AF65-F5344CB8AC3E}">
        <p14:creationId xmlns:p14="http://schemas.microsoft.com/office/powerpoint/2010/main" val="2802902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Work</a:t>
            </a:r>
            <a:endParaRPr lang="en-US" dirty="0"/>
          </a:p>
        </p:txBody>
      </p:sp>
      <p:sp>
        <p:nvSpPr>
          <p:cNvPr id="3" name="Content Placeholder 2"/>
          <p:cNvSpPr>
            <a:spLocks noGrp="1"/>
          </p:cNvSpPr>
          <p:nvPr>
            <p:ph idx="1"/>
          </p:nvPr>
        </p:nvSpPr>
        <p:spPr>
          <a:xfrm>
            <a:off x="3477296" y="1081825"/>
            <a:ext cx="5666704" cy="4023575"/>
          </a:xfrm>
        </p:spPr>
        <p:txBody>
          <a:bodyPr/>
          <a:lstStyle/>
          <a:p>
            <a:r>
              <a:rPr lang="en-US" dirty="0" smtClean="0"/>
              <a:t>Ending Homelessness means a continuum of programs that address the differing needs in your community. </a:t>
            </a:r>
          </a:p>
          <a:p>
            <a:pPr marL="119063" indent="0">
              <a:buNone/>
            </a:pPr>
            <a:endParaRPr lang="en-US" dirty="0" smtClean="0"/>
          </a:p>
          <a:p>
            <a:r>
              <a:rPr lang="en-US" dirty="0"/>
              <a:t>Ending Homelessness means </a:t>
            </a:r>
            <a:r>
              <a:rPr lang="en-US" dirty="0" smtClean="0"/>
              <a:t>a variety of planning  activities that bring the community together around this issue.  </a:t>
            </a:r>
            <a:endParaRPr lang="en-US" dirty="0"/>
          </a:p>
          <a:p>
            <a:endParaRPr lang="en-US" dirty="0" smtClean="0"/>
          </a:p>
          <a:p>
            <a:r>
              <a:rPr lang="en-US" dirty="0"/>
              <a:t>Ending Homelessness means </a:t>
            </a:r>
            <a:r>
              <a:rPr lang="en-US" dirty="0" smtClean="0"/>
              <a:t>having a system that adapts as needs change. </a:t>
            </a:r>
          </a:p>
          <a:p>
            <a:pPr marL="119063" indent="0">
              <a:buNone/>
            </a:pPr>
            <a:endParaRPr lang="en-US" dirty="0" smtClean="0"/>
          </a:p>
          <a:p>
            <a:r>
              <a:rPr lang="en-US" dirty="0"/>
              <a:t>Ending Homelessness means </a:t>
            </a:r>
            <a:r>
              <a:rPr lang="en-US" dirty="0" smtClean="0"/>
              <a:t>partnerships with a broad base of stakeholders.  </a:t>
            </a:r>
          </a:p>
          <a:p>
            <a:pPr marL="119063" indent="0">
              <a:buNone/>
            </a:pPr>
            <a:endParaRPr lang="en-US" dirty="0" smtClean="0"/>
          </a:p>
          <a:p>
            <a:r>
              <a:rPr lang="en-US" dirty="0" smtClean="0"/>
              <a:t>Ending Homelessness means documenting gaps in your communities and strategizing new and bold ideas to address those gaps.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94" y="4461967"/>
            <a:ext cx="2987897" cy="18406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89" y="1081825"/>
            <a:ext cx="3348507" cy="3060317"/>
          </a:xfrm>
          <a:prstGeom prst="rect">
            <a:avLst/>
          </a:prstGeom>
        </p:spPr>
      </p:pic>
    </p:spTree>
    <p:extLst>
      <p:ext uri="{BB962C8B-B14F-4D97-AF65-F5344CB8AC3E}">
        <p14:creationId xmlns:p14="http://schemas.microsoft.com/office/powerpoint/2010/main" val="2364581746"/>
      </p:ext>
    </p:extLst>
  </p:cSld>
  <p:clrMapOvr>
    <a:masterClrMapping/>
  </p:clrMapOvr>
  <p:transition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DATA, DATA!</a:t>
            </a:r>
            <a:endParaRPr lang="en-US" dirty="0"/>
          </a:p>
        </p:txBody>
      </p:sp>
      <p:sp>
        <p:nvSpPr>
          <p:cNvPr id="3" name="Content Placeholder 2"/>
          <p:cNvSpPr>
            <a:spLocks noGrp="1"/>
          </p:cNvSpPr>
          <p:nvPr>
            <p:ph idx="1"/>
          </p:nvPr>
        </p:nvSpPr>
        <p:spPr>
          <a:xfrm>
            <a:off x="0" y="1043189"/>
            <a:ext cx="6160394" cy="4062211"/>
          </a:xfrm>
        </p:spPr>
        <p:txBody>
          <a:bodyPr/>
          <a:lstStyle/>
          <a:p>
            <a:r>
              <a:rPr lang="en-US" sz="1800" dirty="0" smtClean="0"/>
              <a:t>Ending Homelessness means collecting data to better understand whose homeless in your community, what the best practice is to address that issue and how do we help people meet the challenges in their </a:t>
            </a:r>
            <a:r>
              <a:rPr lang="en-US" sz="1800" dirty="0" smtClean="0"/>
              <a:t>community</a:t>
            </a:r>
          </a:p>
          <a:p>
            <a:pPr marL="119063" indent="0">
              <a:buNone/>
            </a:pPr>
            <a:endParaRPr lang="en-US" sz="1800" dirty="0" smtClean="0"/>
          </a:p>
          <a:p>
            <a:r>
              <a:rPr lang="en-US" sz="1800" dirty="0" smtClean="0"/>
              <a:t>Ending Homelessness means analyzing and reporting on that data regularly to engage stakeholders,  track progress and tell the story about impact</a:t>
            </a:r>
            <a:r>
              <a:rPr lang="en-US" sz="1800" dirty="0" smtClean="0"/>
              <a:t>.</a:t>
            </a:r>
          </a:p>
          <a:p>
            <a:pPr marL="119063" indent="0">
              <a:buNone/>
            </a:pPr>
            <a:endParaRPr lang="en-US" sz="1800" dirty="0" smtClean="0"/>
          </a:p>
          <a:p>
            <a:r>
              <a:rPr lang="en-US" sz="1800" dirty="0" smtClean="0"/>
              <a:t>Ending Homelessness means putting resources into information technology and systems</a:t>
            </a:r>
            <a:r>
              <a:rPr lang="en-US" sz="1800" dirty="0" smtClean="0"/>
              <a:t>.</a:t>
            </a:r>
          </a:p>
          <a:p>
            <a:pPr marL="119063" indent="0">
              <a:buNone/>
            </a:pPr>
            <a:endParaRPr lang="en-US" sz="1800" dirty="0" smtClean="0"/>
          </a:p>
          <a:p>
            <a:r>
              <a:rPr lang="en-US" sz="1800" dirty="0" smtClean="0"/>
              <a:t>Ending Homelessness means being committed to data quality so that the information you act on is as good as it can be. </a:t>
            </a:r>
          </a:p>
          <a:p>
            <a:endParaRPr lang="en-US" dirty="0" smtClean="0"/>
          </a:p>
          <a:p>
            <a:pPr marL="119063"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394" y="1524000"/>
            <a:ext cx="2983605" cy="3114641"/>
          </a:xfrm>
          <a:prstGeom prst="rect">
            <a:avLst/>
          </a:prstGeom>
        </p:spPr>
      </p:pic>
    </p:spTree>
    <p:extLst>
      <p:ext uri="{BB962C8B-B14F-4D97-AF65-F5344CB8AC3E}">
        <p14:creationId xmlns:p14="http://schemas.microsoft.com/office/powerpoint/2010/main" val="3166279860"/>
      </p:ext>
    </p:extLst>
  </p:cSld>
  <p:clrMapOvr>
    <a:masterClrMapping/>
  </p:clrMapOvr>
  <p:transition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 Homeless Systems with Health Care Systems </a:t>
            </a:r>
            <a:endParaRPr lang="en-US" dirty="0"/>
          </a:p>
        </p:txBody>
      </p:sp>
      <p:sp>
        <p:nvSpPr>
          <p:cNvPr id="3" name="Content Placeholder 2"/>
          <p:cNvSpPr>
            <a:spLocks noGrp="1"/>
          </p:cNvSpPr>
          <p:nvPr>
            <p:ph idx="1"/>
          </p:nvPr>
        </p:nvSpPr>
        <p:spPr>
          <a:xfrm>
            <a:off x="170481" y="3471620"/>
            <a:ext cx="8865031" cy="2929180"/>
          </a:xfrm>
        </p:spPr>
        <p:txBody>
          <a:bodyPr/>
          <a:lstStyle/>
          <a:p>
            <a:r>
              <a:rPr lang="en-US" dirty="0" smtClean="0"/>
              <a:t>Health Systems have a language all their own.  </a:t>
            </a:r>
          </a:p>
          <a:p>
            <a:pPr marL="119063" indent="0">
              <a:buNone/>
            </a:pPr>
            <a:endParaRPr lang="en-US" dirty="0"/>
          </a:p>
          <a:p>
            <a:r>
              <a:rPr lang="en-US" dirty="0" smtClean="0"/>
              <a:t>Health Systems have priorities, learn them and how to addres</a:t>
            </a:r>
            <a:r>
              <a:rPr lang="en-US" dirty="0" smtClean="0"/>
              <a:t>s them. </a:t>
            </a:r>
          </a:p>
          <a:p>
            <a:pPr marL="119063" indent="0">
              <a:buNone/>
            </a:pPr>
            <a:endParaRPr lang="en-US" dirty="0" smtClean="0"/>
          </a:p>
          <a:p>
            <a:r>
              <a:rPr lang="en-US" dirty="0" smtClean="0"/>
              <a:t>Health Systems have resources,  learn what they are, how to speak to them and how they can be used to help end homelessness. </a:t>
            </a:r>
          </a:p>
          <a:p>
            <a:endParaRPr lang="en-US" dirty="0" smtClean="0"/>
          </a:p>
          <a:p>
            <a:r>
              <a:rPr lang="en-US" dirty="0" smtClean="0"/>
              <a:t>Health Systems are BIG and complicated and not easy to work with at times.  You will need allies and keep pushing.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8386"/>
            <a:ext cx="9035512" cy="2293751"/>
          </a:xfrm>
          <a:prstGeom prst="rect">
            <a:avLst/>
          </a:prstGeom>
        </p:spPr>
      </p:pic>
    </p:spTree>
    <p:extLst>
      <p:ext uri="{BB962C8B-B14F-4D97-AF65-F5344CB8AC3E}">
        <p14:creationId xmlns:p14="http://schemas.microsoft.com/office/powerpoint/2010/main" val="3688987687"/>
      </p:ext>
    </p:extLst>
  </p:cSld>
  <p:clrMapOvr>
    <a:masterClrMapping/>
  </p:clrMapOvr>
  <p:transition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Determinants of Health</a:t>
            </a:r>
            <a:endParaRPr lang="en-US" dirty="0"/>
          </a:p>
        </p:txBody>
      </p:sp>
      <p:sp>
        <p:nvSpPr>
          <p:cNvPr id="3" name="Content Placeholder 2"/>
          <p:cNvSpPr>
            <a:spLocks noGrp="1"/>
          </p:cNvSpPr>
          <p:nvPr>
            <p:ph idx="1"/>
          </p:nvPr>
        </p:nvSpPr>
        <p:spPr>
          <a:xfrm>
            <a:off x="89321" y="1245477"/>
            <a:ext cx="2559285" cy="5249916"/>
          </a:xfrm>
          <a:noFill/>
          <a:ln>
            <a:noFill/>
          </a:ln>
        </p:spPr>
        <p:style>
          <a:lnRef idx="1">
            <a:schemeClr val="dk1"/>
          </a:lnRef>
          <a:fillRef idx="3">
            <a:schemeClr val="dk1"/>
          </a:fillRef>
          <a:effectRef idx="2">
            <a:schemeClr val="dk1"/>
          </a:effectRef>
          <a:fontRef idx="minor">
            <a:schemeClr val="lt1"/>
          </a:fontRef>
        </p:style>
        <p:txBody>
          <a:bodyPr/>
          <a:lstStyle/>
          <a:p>
            <a:pPr marL="119063" indent="0">
              <a:buNone/>
            </a:pPr>
            <a:r>
              <a:rPr lang="en-US" dirty="0" smtClean="0"/>
              <a:t>“…circumstances </a:t>
            </a:r>
            <a:r>
              <a:rPr lang="en-US" dirty="0"/>
              <a:t>in </a:t>
            </a:r>
            <a:r>
              <a:rPr lang="en-US" dirty="0" smtClean="0"/>
              <a:t>which </a:t>
            </a:r>
            <a:r>
              <a:rPr lang="en-US" dirty="0"/>
              <a:t>people are born, grow up, </a:t>
            </a:r>
            <a:r>
              <a:rPr lang="en-US" dirty="0" smtClean="0"/>
              <a:t>live</a:t>
            </a:r>
            <a:r>
              <a:rPr lang="en-US" dirty="0"/>
              <a:t>, work and age, and </a:t>
            </a:r>
            <a:r>
              <a:rPr lang="en-US" dirty="0" smtClean="0"/>
              <a:t>the systems </a:t>
            </a:r>
            <a:r>
              <a:rPr lang="en-US" dirty="0"/>
              <a:t>put in place to deal with </a:t>
            </a:r>
            <a:r>
              <a:rPr lang="en-US" dirty="0" smtClean="0"/>
              <a:t>illness</a:t>
            </a:r>
            <a:r>
              <a:rPr lang="en-US" dirty="0"/>
              <a:t>. </a:t>
            </a:r>
            <a:r>
              <a:rPr lang="en-US" dirty="0" smtClean="0"/>
              <a:t>These </a:t>
            </a:r>
            <a:r>
              <a:rPr lang="en-US" dirty="0"/>
              <a:t>circumstances are </a:t>
            </a:r>
            <a:r>
              <a:rPr lang="en-US" dirty="0" smtClean="0"/>
              <a:t>in </a:t>
            </a:r>
            <a:r>
              <a:rPr lang="en-US" dirty="0"/>
              <a:t>turn shaped by a wider set of </a:t>
            </a:r>
            <a:r>
              <a:rPr lang="en-US" dirty="0" smtClean="0"/>
              <a:t>forces</a:t>
            </a:r>
            <a:r>
              <a:rPr lang="en-US" dirty="0"/>
              <a:t>: economics, social policies, </a:t>
            </a:r>
            <a:r>
              <a:rPr lang="en-US" dirty="0" smtClean="0"/>
              <a:t>and </a:t>
            </a:r>
            <a:r>
              <a:rPr lang="en-US" dirty="0"/>
              <a:t>politics</a:t>
            </a:r>
            <a:r>
              <a:rPr lang="en-US" dirty="0" smtClean="0"/>
              <a:t>.“</a:t>
            </a:r>
          </a:p>
          <a:p>
            <a:pPr marL="119063" indent="0">
              <a:buNone/>
            </a:pPr>
            <a:endParaRPr lang="en-US" dirty="0"/>
          </a:p>
          <a:p>
            <a:pPr marL="119063" indent="0">
              <a:buNone/>
            </a:pPr>
            <a:r>
              <a:rPr lang="en-US" dirty="0" smtClean="0"/>
              <a:t> </a:t>
            </a:r>
            <a:r>
              <a:rPr lang="en-US" dirty="0"/>
              <a:t>- World Health </a:t>
            </a:r>
            <a:r>
              <a:rPr lang="en-US" dirty="0" smtClean="0"/>
              <a:t>Organization</a:t>
            </a:r>
            <a:endParaRPr lang="en-US" dirty="0"/>
          </a:p>
        </p:txBody>
      </p:sp>
      <p:graphicFrame>
        <p:nvGraphicFramePr>
          <p:cNvPr id="4" name="Diagram 3"/>
          <p:cNvGraphicFramePr/>
          <p:nvPr>
            <p:extLst/>
          </p:nvPr>
        </p:nvGraphicFramePr>
        <p:xfrm>
          <a:off x="2017987" y="1008993"/>
          <a:ext cx="7740868" cy="5675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64283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Focus on Integrated </a:t>
            </a:r>
            <a:r>
              <a:rPr lang="en-US" dirty="0" smtClean="0"/>
              <a:t>Care</a:t>
            </a:r>
            <a:endParaRPr lang="en-US" dirty="0"/>
          </a:p>
        </p:txBody>
      </p:sp>
      <p:sp>
        <p:nvSpPr>
          <p:cNvPr id="3" name="Content Placeholder 2"/>
          <p:cNvSpPr>
            <a:spLocks noGrp="1"/>
          </p:cNvSpPr>
          <p:nvPr>
            <p:ph idx="1"/>
          </p:nvPr>
        </p:nvSpPr>
        <p:spPr>
          <a:xfrm>
            <a:off x="4262034" y="1332854"/>
            <a:ext cx="4757980" cy="4330828"/>
          </a:xfrm>
        </p:spPr>
        <p:txBody>
          <a:bodyPr/>
          <a:lstStyle/>
          <a:p>
            <a:r>
              <a:rPr lang="en-US" dirty="0" smtClean="0"/>
              <a:t>Analysis of health care systems shows a variety of persons with high health care costs. </a:t>
            </a:r>
          </a:p>
          <a:p>
            <a:pPr marL="119063" indent="0">
              <a:buNone/>
            </a:pPr>
            <a:endParaRPr lang="en-US" dirty="0" smtClean="0"/>
          </a:p>
          <a:p>
            <a:r>
              <a:rPr lang="en-US" dirty="0" smtClean="0"/>
              <a:t>Persons with Behavioral Health Challenges are one of these </a:t>
            </a:r>
            <a:r>
              <a:rPr lang="en-US" dirty="0" smtClean="0"/>
              <a:t>populations and there are models and  strategies that can impact.  </a:t>
            </a:r>
          </a:p>
          <a:p>
            <a:pPr marL="119063" indent="0">
              <a:buNone/>
            </a:pPr>
            <a:endParaRPr lang="en-US" dirty="0" smtClean="0"/>
          </a:p>
          <a:p>
            <a:r>
              <a:rPr lang="en-US" dirty="0" smtClean="0"/>
              <a:t>People </a:t>
            </a:r>
            <a:r>
              <a:rPr lang="en-US" dirty="0" smtClean="0"/>
              <a:t>Need Integrated Physical Health and Behavioral Health care. </a:t>
            </a:r>
            <a:r>
              <a:rPr lang="en-US" dirty="0" smtClean="0"/>
              <a:t> Bringing BH support to Primary Care.  </a:t>
            </a:r>
            <a:r>
              <a:rPr lang="en-US" dirty="0" smtClean="0"/>
              <a:t>Health Homes that serve persons with BH challenges. </a:t>
            </a:r>
            <a:endParaRPr lang="en-US" dirty="0" smtClean="0"/>
          </a:p>
          <a:p>
            <a:endParaRPr lang="en-US" dirty="0"/>
          </a:p>
        </p:txBody>
      </p:sp>
      <p:sp>
        <p:nvSpPr>
          <p:cNvPr id="5" name="Rectangle 4"/>
          <p:cNvSpPr/>
          <p:nvPr/>
        </p:nvSpPr>
        <p:spPr>
          <a:xfrm>
            <a:off x="224725" y="5867400"/>
            <a:ext cx="6935492" cy="400110"/>
          </a:xfrm>
          <a:prstGeom prst="rect">
            <a:avLst/>
          </a:prstGeom>
        </p:spPr>
        <p:txBody>
          <a:bodyPr wrap="square">
            <a:spAutoFit/>
          </a:bodyPr>
          <a:lstStyle/>
          <a:p>
            <a:r>
              <a:rPr lang="en-US" sz="2000" b="1" dirty="0">
                <a:solidFill>
                  <a:schemeClr val="accent1">
                    <a:lumMod val="75000"/>
                  </a:schemeClr>
                </a:solidFill>
              </a:rPr>
              <a:t>http://www.integration.samhsa.gov/integrated-care-models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65718"/>
            <a:ext cx="4076054" cy="4901682"/>
          </a:xfrm>
          <a:prstGeom prst="rect">
            <a:avLst/>
          </a:prstGeom>
        </p:spPr>
      </p:pic>
    </p:spTree>
    <p:extLst>
      <p:ext uri="{BB962C8B-B14F-4D97-AF65-F5344CB8AC3E}">
        <p14:creationId xmlns:p14="http://schemas.microsoft.com/office/powerpoint/2010/main" val="3356076442"/>
      </p:ext>
    </p:extLst>
  </p:cSld>
  <p:clrMapOvr>
    <a:masterClrMapping/>
  </p:clrMapOvr>
  <p:transition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417453"/>
            <a:ext cx="5498183" cy="2021984"/>
          </a:xfrm>
        </p:spPr>
        <p:txBody>
          <a:bodyPr/>
          <a:lstStyle/>
          <a:p>
            <a:r>
              <a:rPr lang="en-US" sz="1800" dirty="0" smtClean="0"/>
              <a:t>Marcella Maguire, Ph.D. </a:t>
            </a:r>
          </a:p>
          <a:p>
            <a:r>
              <a:rPr lang="en-US" sz="1800" dirty="0" smtClean="0"/>
              <a:t>Director, Health Systems Integration</a:t>
            </a:r>
          </a:p>
          <a:p>
            <a:r>
              <a:rPr lang="en-US" sz="1800" dirty="0" smtClean="0"/>
              <a:t>Corporation for Supportive Housing</a:t>
            </a:r>
          </a:p>
          <a:p>
            <a:r>
              <a:rPr lang="en-US" sz="1800" dirty="0" smtClean="0">
                <a:hlinkClick r:id="rId3"/>
              </a:rPr>
              <a:t>Marcella.Maguire@csh.org</a:t>
            </a:r>
            <a:endParaRPr lang="en-US" sz="1800" dirty="0" smtClean="0"/>
          </a:p>
          <a:p>
            <a:r>
              <a:rPr lang="en-US" sz="1800" dirty="0" smtClean="0"/>
              <a:t>Twitter-  @cella65</a:t>
            </a:r>
            <a:endParaRPr lang="en-US" sz="1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9515" y="2893453"/>
            <a:ext cx="2481072" cy="3048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91673"/>
            <a:ext cx="6542467" cy="3580328"/>
          </a:xfrm>
          <a:prstGeom prst="rect">
            <a:avLst/>
          </a:prstGeom>
        </p:spPr>
      </p:pic>
    </p:spTree>
    <p:extLst>
      <p:ext uri="{BB962C8B-B14F-4D97-AF65-F5344CB8AC3E}">
        <p14:creationId xmlns:p14="http://schemas.microsoft.com/office/powerpoint/2010/main" val="172951497"/>
      </p:ext>
    </p:extLst>
  </p:cSld>
  <p:clrMapOvr>
    <a:masterClrMapping/>
  </p:clrMapOvr>
  <p:transition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CSH</a:t>
            </a:r>
            <a:endParaRPr lang="en-US" dirty="0"/>
          </a:p>
        </p:txBody>
      </p:sp>
      <p:graphicFrame>
        <p:nvGraphicFramePr>
          <p:cNvPr id="4" name="Content Placeholder 4"/>
          <p:cNvGraphicFramePr>
            <a:graphicFrameLocks/>
          </p:cNvGraphicFramePr>
          <p:nvPr>
            <p:extLst/>
          </p:nvPr>
        </p:nvGraphicFramePr>
        <p:xfrm>
          <a:off x="549340" y="2247900"/>
          <a:ext cx="81661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2"/>
          <p:cNvSpPr txBox="1">
            <a:spLocks/>
          </p:cNvSpPr>
          <p:nvPr/>
        </p:nvSpPr>
        <p:spPr bwMode="auto">
          <a:xfrm>
            <a:off x="346140" y="1295400"/>
            <a:ext cx="8369300" cy="54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342900" algn="l" rtl="0" eaLnBrk="0" fontAlgn="base" hangingPunct="0">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0" i="0">
                <a:solidFill>
                  <a:srgbClr val="0081C6"/>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a:lstStyle>
          <a:p>
            <a:pPr marL="119063" indent="0" defTabSz="457200">
              <a:buFont typeface="Wingdings" charset="2"/>
              <a:buNone/>
            </a:pPr>
            <a:r>
              <a:rPr lang="en-US" sz="2000" dirty="0" smtClean="0"/>
              <a:t>Advancing housing solutions that:</a:t>
            </a:r>
          </a:p>
          <a:p>
            <a:pPr marL="119063" indent="0" defTabSz="457200">
              <a:buFont typeface="Wingdings" charset="2"/>
              <a:buNone/>
            </a:pPr>
            <a:endParaRPr lang="en-US" sz="2000" dirty="0"/>
          </a:p>
        </p:txBody>
      </p:sp>
    </p:spTree>
    <p:custDataLst>
      <p:tags r:id="rId1"/>
    </p:custDataLst>
    <p:extLst>
      <p:ext uri="{BB962C8B-B14F-4D97-AF65-F5344CB8AC3E}">
        <p14:creationId xmlns:p14="http://schemas.microsoft.com/office/powerpoint/2010/main" val="501880254"/>
      </p:ext>
    </p:extLst>
  </p:cSld>
  <p:clrMapOvr>
    <a:masterClrMapping/>
  </p:clrMapOvr>
  <p:transition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CSH – 4 Lines of Business</a:t>
            </a:r>
            <a:endParaRPr lang="en-US" dirty="0"/>
          </a:p>
        </p:txBody>
      </p:sp>
      <p:grpSp>
        <p:nvGrpSpPr>
          <p:cNvPr id="6" name="Group 5"/>
          <p:cNvGrpSpPr/>
          <p:nvPr/>
        </p:nvGrpSpPr>
        <p:grpSpPr>
          <a:xfrm>
            <a:off x="3579912" y="2659443"/>
            <a:ext cx="1828521" cy="1828495"/>
            <a:chOff x="3083118" y="0"/>
            <a:chExt cx="2438028" cy="2437993"/>
          </a:xfrm>
          <a:effectLst>
            <a:outerShdw blurRad="50800" dist="38100" dir="5400000" algn="t" rotWithShape="0">
              <a:prstClr val="black">
                <a:alpha val="40000"/>
              </a:prstClr>
            </a:outerShdw>
          </a:effectLst>
        </p:grpSpPr>
        <p:sp>
          <p:nvSpPr>
            <p:cNvPr id="7" name="Oval 6"/>
            <p:cNvSpPr/>
            <p:nvPr/>
          </p:nvSpPr>
          <p:spPr>
            <a:xfrm>
              <a:off x="3083118" y="0"/>
              <a:ext cx="2438028" cy="2437993"/>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r>
                <a:rPr lang="en-US" sz="1800" b="1" dirty="0">
                  <a:solidFill>
                    <a:srgbClr val="0081C6"/>
                  </a:solidFill>
                  <a:latin typeface="Century Schoolbook" panose="02040604050505020304" pitchFamily="18" charset="0"/>
                </a:rPr>
                <a:t>Lines of Business</a:t>
              </a:r>
            </a:p>
          </p:txBody>
        </p:sp>
        <p:sp>
          <p:nvSpPr>
            <p:cNvPr id="8" name="Oval 4"/>
            <p:cNvSpPr/>
            <p:nvPr/>
          </p:nvSpPr>
          <p:spPr>
            <a:xfrm>
              <a:off x="3440159" y="357036"/>
              <a:ext cx="1723946" cy="17239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8588" tIns="128588" rIns="128588" bIns="128588" numCol="1" spcCol="1270" anchor="ctr" anchorCtr="0">
              <a:noAutofit/>
            </a:bodyPr>
            <a:lstStyle/>
            <a:p>
              <a:pPr algn="ctr" defTabSz="1500188">
                <a:lnSpc>
                  <a:spcPct val="90000"/>
                </a:lnSpc>
                <a:spcAft>
                  <a:spcPct val="35000"/>
                </a:spcAft>
              </a:pPr>
              <a:endParaRPr lang="en-US" sz="3375" dirty="0">
                <a:solidFill>
                  <a:srgbClr val="FFFFFF"/>
                </a:solidFill>
              </a:endParaRPr>
            </a:p>
          </p:txBody>
        </p:sp>
      </p:grpSp>
      <p:grpSp>
        <p:nvGrpSpPr>
          <p:cNvPr id="9" name="Group 8"/>
          <p:cNvGrpSpPr/>
          <p:nvPr/>
        </p:nvGrpSpPr>
        <p:grpSpPr>
          <a:xfrm>
            <a:off x="3685539" y="1558797"/>
            <a:ext cx="1577340" cy="1577340"/>
            <a:chOff x="2812639" y="-59787"/>
            <a:chExt cx="2641198" cy="2641159"/>
          </a:xfrm>
        </p:grpSpPr>
        <p:sp>
          <p:nvSpPr>
            <p:cNvPr id="10" name="Oval 9"/>
            <p:cNvSpPr/>
            <p:nvPr/>
          </p:nvSpPr>
          <p:spPr>
            <a:xfrm>
              <a:off x="2812639" y="-59787"/>
              <a:ext cx="2641198" cy="2641159"/>
            </a:xfrm>
            <a:prstGeom prst="ellipse">
              <a:avLst/>
            </a:prstGeom>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n-US" sz="1200" b="1" dirty="0">
                  <a:solidFill>
                    <a:srgbClr val="FFFFFF"/>
                  </a:solidFill>
                  <a:latin typeface="Century Schoolbook" panose="02040604050505020304" pitchFamily="18" charset="0"/>
                </a:rPr>
                <a:t>Training </a:t>
              </a:r>
            </a:p>
            <a:p>
              <a:pPr algn="ctr"/>
              <a:r>
                <a:rPr lang="en-US" sz="1200" b="1" dirty="0">
                  <a:solidFill>
                    <a:srgbClr val="FFFFFF"/>
                  </a:solidFill>
                  <a:latin typeface="Century Schoolbook" panose="02040604050505020304" pitchFamily="18" charset="0"/>
                </a:rPr>
                <a:t>&amp; </a:t>
              </a:r>
            </a:p>
            <a:p>
              <a:pPr algn="ctr"/>
              <a:r>
                <a:rPr lang="en-US" sz="1200" b="1" dirty="0">
                  <a:solidFill>
                    <a:srgbClr val="FFFFFF"/>
                  </a:solidFill>
                  <a:latin typeface="Century Schoolbook" panose="02040604050505020304" pitchFamily="18" charset="0"/>
                </a:rPr>
                <a:t>Education</a:t>
              </a:r>
            </a:p>
          </p:txBody>
        </p:sp>
        <p:sp>
          <p:nvSpPr>
            <p:cNvPr id="11" name="Oval 4"/>
            <p:cNvSpPr/>
            <p:nvPr/>
          </p:nvSpPr>
          <p:spPr>
            <a:xfrm>
              <a:off x="3440159" y="357036"/>
              <a:ext cx="1723946" cy="17239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8588" tIns="128588" rIns="128588" bIns="128588" numCol="1" spcCol="1270" anchor="ctr" anchorCtr="0">
              <a:noAutofit/>
            </a:bodyPr>
            <a:lstStyle/>
            <a:p>
              <a:pPr algn="ctr" defTabSz="1500188">
                <a:lnSpc>
                  <a:spcPct val="90000"/>
                </a:lnSpc>
                <a:spcAft>
                  <a:spcPct val="35000"/>
                </a:spcAft>
              </a:pPr>
              <a:endParaRPr lang="en-US" sz="3375" dirty="0">
                <a:solidFill>
                  <a:srgbClr val="FFFFFF"/>
                </a:solidFill>
              </a:endParaRPr>
            </a:p>
          </p:txBody>
        </p:sp>
      </p:grpSp>
      <p:grpSp>
        <p:nvGrpSpPr>
          <p:cNvPr id="12" name="Group 11"/>
          <p:cNvGrpSpPr/>
          <p:nvPr/>
        </p:nvGrpSpPr>
        <p:grpSpPr>
          <a:xfrm>
            <a:off x="2339801" y="2785020"/>
            <a:ext cx="1577340" cy="1577340"/>
            <a:chOff x="2812639" y="0"/>
            <a:chExt cx="2438028" cy="2437993"/>
          </a:xfrm>
        </p:grpSpPr>
        <p:sp>
          <p:nvSpPr>
            <p:cNvPr id="13" name="Oval 12"/>
            <p:cNvSpPr/>
            <p:nvPr/>
          </p:nvSpPr>
          <p:spPr>
            <a:xfrm>
              <a:off x="2812639" y="0"/>
              <a:ext cx="2438028" cy="2437993"/>
            </a:xfrm>
            <a:prstGeom prst="ellipse">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200" b="1" dirty="0">
                  <a:solidFill>
                    <a:srgbClr val="FFFFFF"/>
                  </a:solidFill>
                  <a:latin typeface="Century Schoolbook" panose="02040604050505020304" pitchFamily="18" charset="0"/>
                </a:rPr>
                <a:t>Lending</a:t>
              </a:r>
            </a:p>
          </p:txBody>
        </p:sp>
        <p:sp>
          <p:nvSpPr>
            <p:cNvPr id="14" name="Oval 4"/>
            <p:cNvSpPr/>
            <p:nvPr/>
          </p:nvSpPr>
          <p:spPr>
            <a:xfrm>
              <a:off x="3440159" y="357036"/>
              <a:ext cx="1723946" cy="17239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8588" tIns="128588" rIns="128588" bIns="128588" numCol="1" spcCol="1270" anchor="ctr" anchorCtr="0">
              <a:noAutofit/>
            </a:bodyPr>
            <a:lstStyle/>
            <a:p>
              <a:pPr algn="ctr" defTabSz="1500188">
                <a:lnSpc>
                  <a:spcPct val="90000"/>
                </a:lnSpc>
                <a:spcAft>
                  <a:spcPct val="35000"/>
                </a:spcAft>
              </a:pPr>
              <a:endParaRPr lang="en-US" sz="3375" dirty="0">
                <a:solidFill>
                  <a:srgbClr val="FFFFFF"/>
                </a:solidFill>
              </a:endParaRPr>
            </a:p>
          </p:txBody>
        </p:sp>
      </p:grpSp>
      <p:grpSp>
        <p:nvGrpSpPr>
          <p:cNvPr id="15" name="Group 14"/>
          <p:cNvGrpSpPr/>
          <p:nvPr/>
        </p:nvGrpSpPr>
        <p:grpSpPr>
          <a:xfrm>
            <a:off x="5084649" y="2760349"/>
            <a:ext cx="1577340" cy="1577340"/>
            <a:chOff x="2812639" y="-135217"/>
            <a:chExt cx="2438028" cy="2437993"/>
          </a:xfrm>
          <a:effectLst>
            <a:outerShdw blurRad="50800" dist="38100" dir="5400000" algn="t" rotWithShape="0">
              <a:prstClr val="black">
                <a:alpha val="40000"/>
              </a:prstClr>
            </a:outerShdw>
          </a:effectLst>
        </p:grpSpPr>
        <p:sp>
          <p:nvSpPr>
            <p:cNvPr id="16" name="Oval 15"/>
            <p:cNvSpPr/>
            <p:nvPr/>
          </p:nvSpPr>
          <p:spPr>
            <a:xfrm>
              <a:off x="2812639" y="-135217"/>
              <a:ext cx="2438028" cy="2437993"/>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r>
                <a:rPr lang="en-US" sz="1200" b="1" dirty="0">
                  <a:solidFill>
                    <a:srgbClr val="FFFFFF"/>
                  </a:solidFill>
                  <a:latin typeface="Century Schoolbook" panose="02040604050505020304" pitchFamily="18" charset="0"/>
                </a:rPr>
                <a:t>Policy Reform</a:t>
              </a:r>
            </a:p>
          </p:txBody>
        </p:sp>
        <p:sp>
          <p:nvSpPr>
            <p:cNvPr id="17" name="Oval 4"/>
            <p:cNvSpPr/>
            <p:nvPr/>
          </p:nvSpPr>
          <p:spPr>
            <a:xfrm>
              <a:off x="3440159" y="357036"/>
              <a:ext cx="1723946" cy="17239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8588" tIns="128588" rIns="128588" bIns="128588" numCol="1" spcCol="1270" anchor="ctr" anchorCtr="0">
              <a:noAutofit/>
            </a:bodyPr>
            <a:lstStyle/>
            <a:p>
              <a:pPr algn="ctr" defTabSz="1500188">
                <a:lnSpc>
                  <a:spcPct val="90000"/>
                </a:lnSpc>
                <a:spcAft>
                  <a:spcPct val="35000"/>
                </a:spcAft>
              </a:pPr>
              <a:endParaRPr lang="en-US" sz="3375" dirty="0">
                <a:solidFill>
                  <a:srgbClr val="FFFFFF"/>
                </a:solidFill>
              </a:endParaRPr>
            </a:p>
          </p:txBody>
        </p:sp>
      </p:grpSp>
      <p:grpSp>
        <p:nvGrpSpPr>
          <p:cNvPr id="18" name="Group 17"/>
          <p:cNvGrpSpPr/>
          <p:nvPr/>
        </p:nvGrpSpPr>
        <p:grpSpPr>
          <a:xfrm>
            <a:off x="3760022" y="3986755"/>
            <a:ext cx="1577340" cy="1577340"/>
            <a:chOff x="2940799" y="-90009"/>
            <a:chExt cx="2641198" cy="2641159"/>
          </a:xfrm>
        </p:grpSpPr>
        <p:sp>
          <p:nvSpPr>
            <p:cNvPr id="19" name="Oval 18"/>
            <p:cNvSpPr/>
            <p:nvPr/>
          </p:nvSpPr>
          <p:spPr>
            <a:xfrm>
              <a:off x="2940799" y="-90009"/>
              <a:ext cx="2641198" cy="2641159"/>
            </a:xfrm>
            <a:prstGeom prst="ellipse">
              <a:avLst/>
            </a:prstGeom>
            <a:solidFill>
              <a:schemeClr val="bg2"/>
            </a:solidFill>
          </p:spPr>
          <p:style>
            <a:lnRef idx="1">
              <a:schemeClr val="accent3"/>
            </a:lnRef>
            <a:fillRef idx="3">
              <a:schemeClr val="accent3"/>
            </a:fillRef>
            <a:effectRef idx="2">
              <a:schemeClr val="accent3"/>
            </a:effectRef>
            <a:fontRef idx="minor">
              <a:schemeClr val="lt1"/>
            </a:fontRef>
          </p:style>
          <p:txBody>
            <a:bodyPr anchor="ctr"/>
            <a:lstStyle/>
            <a:p>
              <a:pPr algn="ctr"/>
              <a:r>
                <a:rPr lang="en-US" sz="1200" b="1" dirty="0">
                  <a:solidFill>
                    <a:srgbClr val="FFFFFF"/>
                  </a:solidFill>
                  <a:latin typeface="Century Schoolbook" panose="02040604050505020304" pitchFamily="18" charset="0"/>
                </a:rPr>
                <a:t>Consulting </a:t>
              </a:r>
            </a:p>
            <a:p>
              <a:pPr algn="ctr"/>
              <a:r>
                <a:rPr lang="en-US" sz="1200" b="1" dirty="0">
                  <a:solidFill>
                    <a:srgbClr val="FFFFFF"/>
                  </a:solidFill>
                  <a:latin typeface="Century Schoolbook" panose="02040604050505020304" pitchFamily="18" charset="0"/>
                </a:rPr>
                <a:t>&amp; </a:t>
              </a:r>
            </a:p>
            <a:p>
              <a:pPr algn="ctr"/>
              <a:r>
                <a:rPr lang="en-US" sz="1200" b="1" dirty="0">
                  <a:solidFill>
                    <a:srgbClr val="FFFFFF"/>
                  </a:solidFill>
                  <a:latin typeface="Century Schoolbook" panose="02040604050505020304" pitchFamily="18" charset="0"/>
                </a:rPr>
                <a:t>Assistance</a:t>
              </a:r>
            </a:p>
          </p:txBody>
        </p:sp>
        <p:sp>
          <p:nvSpPr>
            <p:cNvPr id="20" name="Oval 4"/>
            <p:cNvSpPr/>
            <p:nvPr/>
          </p:nvSpPr>
          <p:spPr>
            <a:xfrm>
              <a:off x="3440159" y="357036"/>
              <a:ext cx="1723946" cy="17239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8588" tIns="128588" rIns="128588" bIns="128588" numCol="1" spcCol="1270" anchor="ctr" anchorCtr="0">
              <a:noAutofit/>
            </a:bodyPr>
            <a:lstStyle/>
            <a:p>
              <a:pPr algn="ctr" defTabSz="1500188">
                <a:lnSpc>
                  <a:spcPct val="90000"/>
                </a:lnSpc>
                <a:spcAft>
                  <a:spcPct val="35000"/>
                </a:spcAft>
              </a:pPr>
              <a:endParaRPr lang="en-US" sz="3375" dirty="0">
                <a:solidFill>
                  <a:srgbClr val="FFFFFF"/>
                </a:solidFill>
              </a:endParaRPr>
            </a:p>
          </p:txBody>
        </p:sp>
      </p:grpSp>
    </p:spTree>
    <p:extLst>
      <p:ext uri="{BB962C8B-B14F-4D97-AF65-F5344CB8AC3E}">
        <p14:creationId xmlns:p14="http://schemas.microsoft.com/office/powerpoint/2010/main" val="30821503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16" y="537693"/>
            <a:ext cx="6019800" cy="533400"/>
          </a:xfrm>
        </p:spPr>
        <p:txBody>
          <a:bodyPr/>
          <a:lstStyle/>
          <a:p>
            <a:r>
              <a:rPr lang="en-US" dirty="0" smtClean="0"/>
              <a:t>What have we learned?  </a:t>
            </a:r>
            <a:r>
              <a:rPr lang="en-US" dirty="0"/>
              <a:t/>
            </a:r>
            <a:br>
              <a:rPr lang="en-US" dirty="0"/>
            </a:br>
            <a:endParaRPr lang="en-US" dirty="0"/>
          </a:p>
        </p:txBody>
      </p:sp>
      <p:sp>
        <p:nvSpPr>
          <p:cNvPr id="3" name="Content Placeholder 2"/>
          <p:cNvSpPr>
            <a:spLocks noGrp="1"/>
          </p:cNvSpPr>
          <p:nvPr>
            <p:ph idx="1"/>
          </p:nvPr>
        </p:nvSpPr>
        <p:spPr>
          <a:xfrm>
            <a:off x="3533614" y="945397"/>
            <a:ext cx="5610386" cy="5377911"/>
          </a:xfrm>
        </p:spPr>
        <p:txBody>
          <a:bodyPr/>
          <a:lstStyle/>
          <a:p>
            <a:r>
              <a:rPr lang="en-US" dirty="0" smtClean="0"/>
              <a:t>Homelessness is </a:t>
            </a:r>
            <a:r>
              <a:rPr lang="en-US" dirty="0" smtClean="0"/>
              <a:t>heterogeneous. </a:t>
            </a:r>
          </a:p>
          <a:p>
            <a:pPr lvl="1"/>
            <a:r>
              <a:rPr lang="en-US" dirty="0" smtClean="0"/>
              <a:t>Rental Markets differ. </a:t>
            </a:r>
          </a:p>
          <a:p>
            <a:pPr lvl="1"/>
            <a:r>
              <a:rPr lang="en-US" dirty="0" smtClean="0"/>
              <a:t>People’s service needs differ.</a:t>
            </a:r>
          </a:p>
          <a:p>
            <a:pPr lvl="1"/>
            <a:r>
              <a:rPr lang="en-US" dirty="0" smtClean="0"/>
              <a:t>Populations change over time. </a:t>
            </a:r>
            <a:endParaRPr lang="en-US" dirty="0" smtClean="0"/>
          </a:p>
          <a:p>
            <a:pPr marL="450850" lvl="1" indent="0">
              <a:buNone/>
            </a:pPr>
            <a:endParaRPr lang="en-US" dirty="0" smtClean="0"/>
          </a:p>
          <a:p>
            <a:r>
              <a:rPr lang="en-US" dirty="0" smtClean="0"/>
              <a:t>Evidenced Based Practices like Supportive Housing are too scarce. </a:t>
            </a:r>
          </a:p>
          <a:p>
            <a:pPr marL="119063" indent="0">
              <a:buNone/>
            </a:pPr>
            <a:endParaRPr lang="en-US" dirty="0" smtClean="0"/>
          </a:p>
          <a:p>
            <a:r>
              <a:rPr lang="en-US" dirty="0" smtClean="0"/>
              <a:t>Systems </a:t>
            </a:r>
            <a:r>
              <a:rPr lang="en-US" dirty="0" smtClean="0"/>
              <a:t>work </a:t>
            </a:r>
            <a:r>
              <a:rPr lang="en-US" dirty="0" smtClean="0"/>
              <a:t>is required. </a:t>
            </a:r>
          </a:p>
          <a:p>
            <a:pPr marL="119063" indent="0">
              <a:buNone/>
            </a:pPr>
            <a:endParaRPr lang="en-US" dirty="0" smtClean="0"/>
          </a:p>
          <a:p>
            <a:r>
              <a:rPr lang="en-US" dirty="0" smtClean="0"/>
              <a:t>Partnering with mainstream resources means aligning homeless </a:t>
            </a:r>
            <a:r>
              <a:rPr lang="en-US" dirty="0" smtClean="0"/>
              <a:t>systems so they can work with </a:t>
            </a:r>
            <a:r>
              <a:rPr lang="en-US" dirty="0" smtClean="0"/>
              <a:t> those systems</a:t>
            </a:r>
            <a:r>
              <a:rPr lang="en-US" dirty="0" smtClean="0"/>
              <a:t>. </a:t>
            </a:r>
            <a:endParaRPr lang="en-US" dirty="0" smtClean="0"/>
          </a:p>
          <a:p>
            <a:pPr marL="119063" indent="0">
              <a:buNone/>
            </a:pPr>
            <a:endParaRPr lang="en-US" dirty="0" smtClean="0"/>
          </a:p>
          <a:p>
            <a:r>
              <a:rPr lang="en-US" dirty="0" smtClean="0"/>
              <a:t>Data, data, </a:t>
            </a:r>
            <a:r>
              <a:rPr lang="en-US" dirty="0" smtClean="0"/>
              <a:t>data!</a:t>
            </a:r>
          </a:p>
          <a:p>
            <a:pPr marL="119063" indent="0">
              <a:buNone/>
            </a:pPr>
            <a:endParaRPr lang="en-US" dirty="0" smtClean="0"/>
          </a:p>
          <a:p>
            <a:r>
              <a:rPr lang="en-US" dirty="0" smtClean="0"/>
              <a:t>Health Care needs to be easier to navigate. Particularly for people with Behavioral Health Challenges.</a:t>
            </a:r>
            <a:endParaRPr lang="en-US" dirty="0" smtClean="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62" y="1523999"/>
            <a:ext cx="3533614" cy="4675323"/>
          </a:xfrm>
          <a:prstGeom prst="rect">
            <a:avLst/>
          </a:prstGeom>
        </p:spPr>
      </p:pic>
    </p:spTree>
    <p:extLst>
      <p:ext uri="{BB962C8B-B14F-4D97-AF65-F5344CB8AC3E}">
        <p14:creationId xmlns:p14="http://schemas.microsoft.com/office/powerpoint/2010/main" val="1555429440"/>
      </p:ext>
    </p:extLst>
  </p:cSld>
  <p:clrMapOvr>
    <a:masterClrMapping/>
  </p:clrMapOvr>
  <p:transition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 serving? </a:t>
            </a:r>
            <a:endParaRPr lang="en-US" dirty="0"/>
          </a:p>
        </p:txBody>
      </p:sp>
      <p:sp>
        <p:nvSpPr>
          <p:cNvPr id="3" name="Content Placeholder 2"/>
          <p:cNvSpPr>
            <a:spLocks noGrp="1"/>
          </p:cNvSpPr>
          <p:nvPr>
            <p:ph idx="1"/>
          </p:nvPr>
        </p:nvSpPr>
        <p:spPr>
          <a:xfrm>
            <a:off x="1" y="1524000"/>
            <a:ext cx="5267458" cy="3581400"/>
          </a:xfrm>
        </p:spPr>
        <p:txBody>
          <a:bodyPr/>
          <a:lstStyle/>
          <a:p>
            <a:r>
              <a:rPr lang="en-US" sz="2000" dirty="0" smtClean="0"/>
              <a:t>Ask this question  at the system level and at the person level. </a:t>
            </a:r>
          </a:p>
          <a:p>
            <a:endParaRPr lang="en-US" sz="2000" dirty="0" smtClean="0"/>
          </a:p>
          <a:p>
            <a:r>
              <a:rPr lang="en-US" sz="2000" dirty="0" smtClean="0"/>
              <a:t>One size does not fit all. Needs Coordinated Assessment. </a:t>
            </a:r>
          </a:p>
          <a:p>
            <a:pPr marL="119063" indent="0">
              <a:buNone/>
            </a:pPr>
            <a:endParaRPr lang="en-US" sz="2000" dirty="0" smtClean="0"/>
          </a:p>
          <a:p>
            <a:r>
              <a:rPr lang="en-US" sz="2000" dirty="0" smtClean="0"/>
              <a:t>One community does not fit all.  Rental markets vary from community to community. </a:t>
            </a:r>
          </a:p>
          <a:p>
            <a:endParaRPr lang="en-US" sz="2000" dirty="0" smtClean="0"/>
          </a:p>
          <a:p>
            <a:r>
              <a:rPr lang="en-US" sz="2000" dirty="0" smtClean="0"/>
              <a:t>What are the disabilities of persons you are serving?  And what are the Evidenced Based Practices (EBP) to address those challenges.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519" y="1078941"/>
            <a:ext cx="4067175" cy="3402907"/>
          </a:xfrm>
          <a:prstGeom prst="rect">
            <a:avLst/>
          </a:prstGeom>
        </p:spPr>
      </p:pic>
    </p:spTree>
    <p:extLst>
      <p:ext uri="{BB962C8B-B14F-4D97-AF65-F5344CB8AC3E}">
        <p14:creationId xmlns:p14="http://schemas.microsoft.com/office/powerpoint/2010/main" val="1226354182"/>
      </p:ext>
    </p:extLst>
  </p:cSld>
  <p:clrMapOvr>
    <a:masterClrMapping/>
  </p:clrMapOvr>
  <p:transition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871663"/>
            <a:ext cx="7772400" cy="2481396"/>
          </a:xfrm>
        </p:spPr>
        <p:txBody>
          <a:bodyPr/>
          <a:lstStyle/>
          <a:p>
            <a:r>
              <a:rPr lang="en-US" sz="4000" b="1" dirty="0"/>
              <a:t>For persons experiencing chronic Homelessness, the </a:t>
            </a:r>
            <a:r>
              <a:rPr lang="en-US" sz="4000" b="1" dirty="0" smtClean="0"/>
              <a:t>Evidenced Based Practice </a:t>
            </a:r>
            <a:r>
              <a:rPr lang="en-US" sz="4000" b="1" dirty="0"/>
              <a:t>is Supportive Housing. </a:t>
            </a:r>
          </a:p>
        </p:txBody>
      </p:sp>
      <p:sp>
        <p:nvSpPr>
          <p:cNvPr id="4" name="Rectangle 3"/>
          <p:cNvSpPr/>
          <p:nvPr/>
        </p:nvSpPr>
        <p:spPr>
          <a:xfrm>
            <a:off x="0" y="6143068"/>
            <a:ext cx="7083380" cy="400110"/>
          </a:xfrm>
          <a:prstGeom prst="rect">
            <a:avLst/>
          </a:prstGeom>
        </p:spPr>
        <p:txBody>
          <a:bodyPr wrap="square">
            <a:spAutoFit/>
          </a:bodyPr>
          <a:lstStyle/>
          <a:p>
            <a:r>
              <a:rPr lang="en-US" sz="2000" dirty="0">
                <a:solidFill>
                  <a:schemeClr val="accent1">
                    <a:lumMod val="60000"/>
                    <a:lumOff val="40000"/>
                  </a:schemeClr>
                </a:solidFill>
              </a:rPr>
              <a:t>http://ps.psychiatryonline.org/doi/abs/10.1176/appi.ps.201300261</a:t>
            </a:r>
          </a:p>
        </p:txBody>
      </p:sp>
    </p:spTree>
    <p:extLst>
      <p:ext uri="{BB962C8B-B14F-4D97-AF65-F5344CB8AC3E}">
        <p14:creationId xmlns:p14="http://schemas.microsoft.com/office/powerpoint/2010/main" val="588863626"/>
      </p:ext>
    </p:extLst>
  </p:cSld>
  <p:clrMapOvr>
    <a:masterClrMapping/>
  </p:clrMapOvr>
  <p:transition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a:bodyPr>
          <a:lstStyle/>
          <a:p>
            <a:r>
              <a:rPr lang="en-US" smtClean="0">
                <a:cs typeface="Times New Roman" pitchFamily="18" charset="0"/>
              </a:rPr>
              <a:t>Describing Supportive Housing</a:t>
            </a:r>
            <a:endParaRPr lang="en-US" dirty="0" smtClean="0">
              <a:cs typeface="Times New Roman" pitchFamily="18" charset="0"/>
            </a:endParaRPr>
          </a:p>
        </p:txBody>
      </p:sp>
      <p:pic>
        <p:nvPicPr>
          <p:cNvPr id="5" name="Picture 2" descr="http://www.newhopehousing.com/brayscrossing/images/0839.jp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1094985"/>
            <a:ext cx="4374730" cy="3068453"/>
          </a:xfrm>
          <a:noFill/>
        </p:spPr>
      </p:pic>
      <p:pic>
        <p:nvPicPr>
          <p:cNvPr id="1026" name="Picture 2" descr="http://www.24-7pressrelease.com/attachments/030/press_release_distribution_0302887_5831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74730" y="1114440"/>
            <a:ext cx="4769270" cy="30295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305413"/>
            <a:ext cx="9067800" cy="3108543"/>
          </a:xfrm>
          <a:prstGeom prst="rect">
            <a:avLst/>
          </a:prstGeom>
        </p:spPr>
        <p:txBody>
          <a:bodyPr wrap="square">
            <a:spAutoFit/>
          </a:bodyPr>
          <a:lstStyle/>
          <a:p>
            <a:pPr marL="119063" algn="ctr" eaLnBrk="1" fontAlgn="auto" hangingPunct="1">
              <a:spcBef>
                <a:spcPts val="0"/>
              </a:spcBef>
              <a:spcAft>
                <a:spcPts val="0"/>
              </a:spcAft>
            </a:pPr>
            <a:endParaRPr lang="en-US" sz="2800" b="1" dirty="0">
              <a:solidFill>
                <a:srgbClr val="0081C6"/>
              </a:solidFill>
              <a:latin typeface="Century Schoolbook"/>
              <a:cs typeface="Century Schoolbook"/>
            </a:endParaRPr>
          </a:p>
          <a:p>
            <a:pPr marL="119063" algn="ctr" eaLnBrk="1" fontAlgn="auto" hangingPunct="1">
              <a:spcBef>
                <a:spcPts val="0"/>
              </a:spcBef>
              <a:spcAft>
                <a:spcPts val="0"/>
              </a:spcAft>
            </a:pPr>
            <a:endParaRPr lang="en-US" sz="2800" b="1" dirty="0">
              <a:solidFill>
                <a:srgbClr val="0081C6"/>
              </a:solidFill>
              <a:latin typeface="Century Schoolbook"/>
              <a:cs typeface="Century Schoolbook"/>
            </a:endParaRPr>
          </a:p>
          <a:p>
            <a:pPr marL="119063" algn="ctr" eaLnBrk="1" fontAlgn="auto" hangingPunct="1">
              <a:spcBef>
                <a:spcPts val="0"/>
              </a:spcBef>
              <a:spcAft>
                <a:spcPts val="0"/>
              </a:spcAft>
            </a:pPr>
            <a:r>
              <a:rPr lang="en-US" sz="2800" b="1" dirty="0">
                <a:solidFill>
                  <a:srgbClr val="0081C6"/>
                </a:solidFill>
                <a:latin typeface="Century Schoolbook"/>
                <a:cs typeface="Century Schoolbook"/>
              </a:rPr>
              <a:t>Supportive housing combines affordable housing with services that help people who face the most complex challenges to live with stability, autonomy and dignity.</a:t>
            </a:r>
          </a:p>
          <a:p>
            <a:pPr algn="l" eaLnBrk="1" fontAlgn="auto" hangingPunct="1">
              <a:spcBef>
                <a:spcPts val="0"/>
              </a:spcBef>
              <a:spcAft>
                <a:spcPts val="0"/>
              </a:spcAft>
            </a:pPr>
            <a:endParaRPr lang="en-US" sz="2800" b="1" dirty="0">
              <a:solidFill>
                <a:srgbClr val="0064A4"/>
              </a:solidFill>
              <a:latin typeface="Century Schoolbook"/>
              <a:cs typeface="Century Schoolbook"/>
            </a:endParaRPr>
          </a:p>
        </p:txBody>
      </p:sp>
      <p:sp>
        <p:nvSpPr>
          <p:cNvPr id="2" name="TextBox 1"/>
          <p:cNvSpPr txBox="1"/>
          <p:nvPr/>
        </p:nvSpPr>
        <p:spPr>
          <a:xfrm>
            <a:off x="138325" y="6183123"/>
            <a:ext cx="3059492" cy="461665"/>
          </a:xfrm>
          <a:prstGeom prst="rect">
            <a:avLst/>
          </a:prstGeom>
          <a:noFill/>
        </p:spPr>
        <p:txBody>
          <a:bodyPr wrap="none" rtlCol="0">
            <a:spAutoFit/>
          </a:bodyPr>
          <a:lstStyle/>
          <a:p>
            <a:r>
              <a:rPr lang="en-US" b="1" dirty="0">
                <a:solidFill>
                  <a:srgbClr val="00B0F0"/>
                </a:solidFill>
              </a:rPr>
              <a:t>http://www.shanj.org/</a:t>
            </a:r>
          </a:p>
        </p:txBody>
      </p:sp>
    </p:spTree>
    <p:extLst>
      <p:ext uri="{BB962C8B-B14F-4D97-AF65-F5344CB8AC3E}">
        <p14:creationId xmlns:p14="http://schemas.microsoft.com/office/powerpoint/2010/main" val="628152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title"/>
          </p:nvPr>
        </p:nvSpPr>
        <p:spPr>
          <a:xfrm>
            <a:off x="0" y="228600"/>
            <a:ext cx="6629400" cy="533400"/>
          </a:xfrm>
          <a:noFill/>
        </p:spPr>
        <p:txBody>
          <a:bodyPr/>
          <a:lstStyle/>
          <a:p>
            <a:r>
              <a:rPr lang="en-US" sz="2600" dirty="0" smtClean="0"/>
              <a:t>Essential Features of Supportive Housing</a:t>
            </a:r>
          </a:p>
        </p:txBody>
      </p:sp>
      <p:sp>
        <p:nvSpPr>
          <p:cNvPr id="29699" name="Rectangle 2"/>
          <p:cNvSpPr>
            <a:spLocks noGrp="1" noChangeArrowheads="1"/>
          </p:cNvSpPr>
          <p:nvPr>
            <p:ph idx="1"/>
          </p:nvPr>
        </p:nvSpPr>
        <p:spPr>
          <a:xfrm>
            <a:off x="3361386" y="1524000"/>
            <a:ext cx="4639614" cy="3581400"/>
          </a:xfrm>
        </p:spPr>
        <p:txBody>
          <a:bodyPr/>
          <a:lstStyle/>
          <a:p>
            <a:pPr>
              <a:buSzTx/>
              <a:buFont typeface="Wingdings" pitchFamily="2" charset="2"/>
              <a:buChar char="Ø"/>
            </a:pPr>
            <a:r>
              <a:rPr lang="en-US" sz="2800" b="1" dirty="0" smtClean="0">
                <a:solidFill>
                  <a:schemeClr val="accent1"/>
                </a:solidFill>
              </a:rPr>
              <a:t>Housing</a:t>
            </a:r>
            <a:r>
              <a:rPr lang="en-US" sz="2400" b="1" dirty="0" smtClean="0"/>
              <a:t> </a:t>
            </a:r>
          </a:p>
          <a:p>
            <a:pPr lvl="1" algn="just">
              <a:lnSpc>
                <a:spcPct val="150000"/>
              </a:lnSpc>
            </a:pPr>
            <a:r>
              <a:rPr lang="en-US" sz="2200" b="1" dirty="0"/>
              <a:t>Permanent:</a:t>
            </a:r>
            <a:r>
              <a:rPr lang="en-US" sz="2200" dirty="0"/>
              <a:t> Not time limited, not transitional</a:t>
            </a:r>
            <a:endParaRPr lang="en-US" dirty="0" smtClean="0"/>
          </a:p>
          <a:p>
            <a:pPr lvl="1" algn="just">
              <a:lnSpc>
                <a:spcPct val="150000"/>
              </a:lnSpc>
            </a:pPr>
            <a:r>
              <a:rPr lang="en-US" sz="2200" b="1" dirty="0"/>
              <a:t>Deeply Affordable:</a:t>
            </a:r>
            <a:r>
              <a:rPr lang="en-US" sz="2200" dirty="0"/>
              <a:t> To people coming out of homelessness</a:t>
            </a:r>
            <a:endParaRPr lang="en-US" dirty="0" smtClean="0"/>
          </a:p>
          <a:p>
            <a:pPr lvl="1" algn="just">
              <a:lnSpc>
                <a:spcPct val="150000"/>
              </a:lnSpc>
            </a:pPr>
            <a:r>
              <a:rPr lang="en-US" sz="2200" b="1" dirty="0"/>
              <a:t>Independent:</a:t>
            </a:r>
            <a:r>
              <a:rPr lang="en-US" sz="2200" dirty="0"/>
              <a:t> Tenant holds lease with normal rights and responsibilities</a:t>
            </a:r>
            <a:endParaRPr lang="en-US" dirty="0" smtClean="0"/>
          </a:p>
          <a:p>
            <a:pPr lvl="1" algn="just">
              <a:lnSpc>
                <a:spcPct val="150000"/>
              </a:lnSpc>
            </a:pPr>
            <a:endParaRPr lang="en-US" sz="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17" y="1906073"/>
            <a:ext cx="2290918" cy="2384290"/>
          </a:xfrm>
          <a:prstGeom prst="rect">
            <a:avLst/>
          </a:prstGeom>
        </p:spPr>
      </p:pic>
    </p:spTree>
    <p:extLst>
      <p:ext uri="{BB962C8B-B14F-4D97-AF65-F5344CB8AC3E}">
        <p14:creationId xmlns:p14="http://schemas.microsoft.com/office/powerpoint/2010/main" val="1179015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smtClean="0"/>
              <a:t>Basic Types of Supportive Housing</a:t>
            </a:r>
            <a:endParaRPr lang="en-US" dirty="0" smtClean="0"/>
          </a:p>
        </p:txBody>
      </p:sp>
      <p:sp>
        <p:nvSpPr>
          <p:cNvPr id="34820" name="Rectangle 3"/>
          <p:cNvSpPr>
            <a:spLocks noGrp="1" noChangeArrowheads="1"/>
          </p:cNvSpPr>
          <p:nvPr>
            <p:ph idx="1"/>
          </p:nvPr>
        </p:nvSpPr>
        <p:spPr>
          <a:xfrm>
            <a:off x="283029" y="1104900"/>
            <a:ext cx="5893526" cy="3581400"/>
          </a:xfrm>
        </p:spPr>
        <p:txBody>
          <a:bodyPr/>
          <a:lstStyle/>
          <a:p>
            <a:endParaRPr lang="en-US" dirty="0" smtClean="0"/>
          </a:p>
          <a:p>
            <a:r>
              <a:rPr lang="en-US" dirty="0" smtClean="0"/>
              <a:t>Single-site:</a:t>
            </a:r>
            <a:br>
              <a:rPr lang="en-US" dirty="0" smtClean="0"/>
            </a:br>
            <a:r>
              <a:rPr lang="en-US" dirty="0" smtClean="0"/>
              <a:t>Apartment buildings exclusively or primarily housing individuals and/or families who are formerly homeless and/or have chronic health challenges. </a:t>
            </a:r>
          </a:p>
          <a:p>
            <a:endParaRPr lang="en-US" dirty="0" smtClean="0"/>
          </a:p>
          <a:p>
            <a:r>
              <a:rPr lang="en-US" dirty="0" smtClean="0"/>
              <a:t>Scattered-site:</a:t>
            </a:r>
            <a:br>
              <a:rPr lang="en-US" dirty="0" smtClean="0"/>
            </a:br>
            <a:r>
              <a:rPr lang="en-US" dirty="0" smtClean="0"/>
              <a:t>Rent subsidized apartments leased in open market (scattered-site).</a:t>
            </a:r>
          </a:p>
          <a:p>
            <a:endParaRPr lang="en-US" dirty="0" smtClean="0"/>
          </a:p>
          <a:p>
            <a:endParaRPr lang="en-US" dirty="0"/>
          </a:p>
          <a:p>
            <a:endParaRPr lang="en-US" dirty="0" smtClean="0"/>
          </a:p>
          <a:p>
            <a:r>
              <a:rPr lang="en-US" dirty="0" smtClean="0"/>
              <a:t>Integrated:</a:t>
            </a:r>
            <a:br>
              <a:rPr lang="en-US" dirty="0" smtClean="0"/>
            </a:br>
            <a:r>
              <a:rPr lang="en-US" dirty="0" smtClean="0"/>
              <a:t>Apartment buildings with mixed tenancies, but with units set-aside for now formerly homeless.</a:t>
            </a:r>
          </a:p>
        </p:txBody>
      </p:sp>
      <p:pic>
        <p:nvPicPr>
          <p:cNvPr id="34821" name="Picture 4" descr="cedar%20hill%20new%20haven"/>
          <p:cNvPicPr>
            <a:picLocks noChangeAspect="1" noChangeArrowheads="1"/>
          </p:cNvPicPr>
          <p:nvPr/>
        </p:nvPicPr>
        <p:blipFill>
          <a:blip r:embed="rId3" cstate="print"/>
          <a:srcRect/>
          <a:stretch>
            <a:fillRect/>
          </a:stretch>
        </p:blipFill>
        <p:spPr bwMode="auto">
          <a:xfrm>
            <a:off x="6248400" y="1219200"/>
            <a:ext cx="2667000" cy="1762125"/>
          </a:xfrm>
          <a:prstGeom prst="rect">
            <a:avLst/>
          </a:prstGeom>
          <a:noFill/>
          <a:ln w="9525">
            <a:noFill/>
            <a:miter lim="800000"/>
            <a:headEnd/>
            <a:tailEnd/>
          </a:ln>
        </p:spPr>
      </p:pic>
      <p:pic>
        <p:nvPicPr>
          <p:cNvPr id="34822"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8400" y="5029200"/>
            <a:ext cx="2667000" cy="1676400"/>
          </a:xfrm>
          <a:prstGeom prst="rect">
            <a:avLst/>
          </a:prstGeom>
          <a:noFill/>
          <a:ln w="9525">
            <a:noFill/>
            <a:miter lim="800000"/>
            <a:headEnd/>
            <a:tailEnd/>
          </a:ln>
        </p:spPr>
      </p:pic>
      <p:pic>
        <p:nvPicPr>
          <p:cNvPr id="34823" name="Picture 6"/>
          <p:cNvPicPr>
            <a:picLocks noChangeAspect="1" noChangeArrowheads="1"/>
          </p:cNvPicPr>
          <p:nvPr/>
        </p:nvPicPr>
        <p:blipFill>
          <a:blip r:embed="rId5" cstate="print"/>
          <a:srcRect/>
          <a:stretch>
            <a:fillRect/>
          </a:stretch>
        </p:blipFill>
        <p:spPr bwMode="auto">
          <a:xfrm>
            <a:off x="6248400" y="3048000"/>
            <a:ext cx="2667000" cy="1868488"/>
          </a:xfrm>
          <a:prstGeom prst="rect">
            <a:avLst/>
          </a:prstGeom>
          <a:noFill/>
          <a:ln w="9525">
            <a:noFill/>
            <a:miter lim="800000"/>
            <a:headEnd/>
            <a:tailEnd/>
          </a:ln>
        </p:spPr>
      </p:pic>
    </p:spTree>
    <p:extLst>
      <p:ext uri="{BB962C8B-B14F-4D97-AF65-F5344CB8AC3E}">
        <p14:creationId xmlns:p14="http://schemas.microsoft.com/office/powerpoint/2010/main" val="4208112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CSH">
      <a:dk1>
        <a:sysClr val="windowText" lastClr="000000"/>
      </a:dk1>
      <a:lt1>
        <a:sysClr val="window" lastClr="FFFFFF"/>
      </a:lt1>
      <a:dk2>
        <a:srgbClr val="0081C6"/>
      </a:dk2>
      <a:lt2>
        <a:srgbClr val="FFFFFF"/>
      </a:lt2>
      <a:accent1>
        <a:srgbClr val="0081C6"/>
      </a:accent1>
      <a:accent2>
        <a:srgbClr val="9FA1A4"/>
      </a:accent2>
      <a:accent3>
        <a:srgbClr val="8DC63F"/>
      </a:accent3>
      <a:accent4>
        <a:srgbClr val="6C207E"/>
      </a:accent4>
      <a:accent5>
        <a:srgbClr val="4B5FAE"/>
      </a:accent5>
      <a:accent6>
        <a:srgbClr val="0081C6"/>
      </a:accent6>
      <a:hlink>
        <a:srgbClr val="0081C6"/>
      </a:hlink>
      <a:folHlink>
        <a:srgbClr val="C60C4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urse PPT Template &amp; Facilitator Notes - VILT">
  <a:themeElements>
    <a:clrScheme name="Custom 8">
      <a:dk1>
        <a:srgbClr val="FFFFFF"/>
      </a:dk1>
      <a:lt1>
        <a:srgbClr val="FFFFFF"/>
      </a:lt1>
      <a:dk2>
        <a:srgbClr val="9FA1A4"/>
      </a:dk2>
      <a:lt2>
        <a:srgbClr val="9FA1A4"/>
      </a:lt2>
      <a:accent1>
        <a:srgbClr val="F8971D"/>
      </a:accent1>
      <a:accent2>
        <a:srgbClr val="0081C6"/>
      </a:accent2>
      <a:accent3>
        <a:srgbClr val="FFFFFF"/>
      </a:accent3>
      <a:accent4>
        <a:srgbClr val="8DC63F"/>
      </a:accent4>
      <a:accent5>
        <a:srgbClr val="6C207E"/>
      </a:accent5>
      <a:accent6>
        <a:srgbClr val="C60C46"/>
      </a:accent6>
      <a:hlink>
        <a:srgbClr val="EEB111"/>
      </a:hlink>
      <a:folHlink>
        <a:srgbClr val="4B5FA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8">
      <a:dk1>
        <a:srgbClr val="FFFFFF"/>
      </a:dk1>
      <a:lt1>
        <a:srgbClr val="FFFFFF"/>
      </a:lt1>
      <a:dk2>
        <a:srgbClr val="9FA1A4"/>
      </a:dk2>
      <a:lt2>
        <a:srgbClr val="9FA1A4"/>
      </a:lt2>
      <a:accent1>
        <a:srgbClr val="F8971D"/>
      </a:accent1>
      <a:accent2>
        <a:srgbClr val="0081C6"/>
      </a:accent2>
      <a:accent3>
        <a:srgbClr val="FFFFFF"/>
      </a:accent3>
      <a:accent4>
        <a:srgbClr val="8DC63F"/>
      </a:accent4>
      <a:accent5>
        <a:srgbClr val="6C207E"/>
      </a:accent5>
      <a:accent6>
        <a:srgbClr val="C60C46"/>
      </a:accent6>
      <a:hlink>
        <a:srgbClr val="EEB111"/>
      </a:hlink>
      <a:folHlink>
        <a:srgbClr val="4B5FA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Custom 8">
      <a:dk1>
        <a:srgbClr val="FFFFFF"/>
      </a:dk1>
      <a:lt1>
        <a:srgbClr val="FFFFFF"/>
      </a:lt1>
      <a:dk2>
        <a:srgbClr val="9FA1A4"/>
      </a:dk2>
      <a:lt2>
        <a:srgbClr val="9FA1A4"/>
      </a:lt2>
      <a:accent1>
        <a:srgbClr val="F8971D"/>
      </a:accent1>
      <a:accent2>
        <a:srgbClr val="0081C6"/>
      </a:accent2>
      <a:accent3>
        <a:srgbClr val="FFFFFF"/>
      </a:accent3>
      <a:accent4>
        <a:srgbClr val="8DC63F"/>
      </a:accent4>
      <a:accent5>
        <a:srgbClr val="6C207E"/>
      </a:accent5>
      <a:accent6>
        <a:srgbClr val="C60C46"/>
      </a:accent6>
      <a:hlink>
        <a:srgbClr val="EEB111"/>
      </a:hlink>
      <a:folHlink>
        <a:srgbClr val="4B5FA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tadata xmlns="84f9286d-c0d8-43b8-be00-f2b30036924d" xsi:nil="true"/>
    <Folder_x0020_4 xmlns="84f9286d-c0d8-43b8-be00-f2b30036924d" xsi:nil="true"/>
    <Folder_x0020_3 xmlns="84f9286d-c0d8-43b8-be00-f2b30036924d" xsi:nil="true"/>
    <Folder_x0020_2 xmlns="84f9286d-c0d8-43b8-be00-f2b30036924d" xsi:nil="true"/>
    <Folder_x0020_1 xmlns="84f9286d-c0d8-43b8-be00-f2b30036924d">Templates</Folder_x0020_1>
    <abxa xmlns="84f9286d-c0d8-43b8-be00-f2b30036924d" xsi:nil="true"/>
    <TaxKeywordTaxHTField xmlns="59820ed5-34b9-4e81-b665-9af0cb7aca20">
      <Terms xmlns="http://schemas.microsoft.com/office/infopath/2007/PartnerControls"/>
    </TaxKeywordTaxHTField>
    <TaxCatchAll xmlns="59820ed5-34b9-4e81-b665-9af0cb7aca20"/>
    <SharedWithUsers xmlns="e2f2cdb5-6cc5-4de9-a477-b29f2d608ca0">
      <UserInfo>
        <DisplayName>Connie Tempel</DisplayName>
        <AccountId>91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7BC31AC72B324CABE6F5CD8215FBC5" ma:contentTypeVersion="11" ma:contentTypeDescription="Create a new document." ma:contentTypeScope="" ma:versionID="72890bcf3557d8cba7a89309224c7f1e">
  <xsd:schema xmlns:xsd="http://www.w3.org/2001/XMLSchema" xmlns:xs="http://www.w3.org/2001/XMLSchema" xmlns:p="http://schemas.microsoft.com/office/2006/metadata/properties" xmlns:ns2="84f9286d-c0d8-43b8-be00-f2b30036924d" xmlns:ns3="59820ed5-34b9-4e81-b665-9af0cb7aca20" xmlns:ns4="e2f2cdb5-6cc5-4de9-a477-b29f2d608ca0" targetNamespace="http://schemas.microsoft.com/office/2006/metadata/properties" ma:root="true" ma:fieldsID="3425413d25f1bf9c810bf8726efcff8e" ns2:_="" ns3:_="" ns4:_="">
    <xsd:import namespace="84f9286d-c0d8-43b8-be00-f2b30036924d"/>
    <xsd:import namespace="59820ed5-34b9-4e81-b665-9af0cb7aca20"/>
    <xsd:import namespace="e2f2cdb5-6cc5-4de9-a477-b29f2d608ca0"/>
    <xsd:element name="properties">
      <xsd:complexType>
        <xsd:sequence>
          <xsd:element name="documentManagement">
            <xsd:complexType>
              <xsd:all>
                <xsd:element ref="ns2:Metadata" minOccurs="0"/>
                <xsd:element ref="ns2:Folder_x0020_1" minOccurs="0"/>
                <xsd:element ref="ns2:Folder_x0020_2" minOccurs="0"/>
                <xsd:element ref="ns2:Folder_x0020_3" minOccurs="0"/>
                <xsd:element ref="ns2:Folder_x0020_4" minOccurs="0"/>
                <xsd:element ref="ns2:abxa" minOccurs="0"/>
                <xsd:element ref="ns3:TaxKeywordTaxHTField" minOccurs="0"/>
                <xsd:element ref="ns3:TaxCatchAll" minOccurs="0"/>
                <xsd:element ref="ns4:SharedWithUsers" minOccurs="0"/>
                <xsd:element ref="ns4: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9286d-c0d8-43b8-be00-f2b30036924d" elementFormDefault="qualified">
    <xsd:import namespace="http://schemas.microsoft.com/office/2006/documentManagement/types"/>
    <xsd:import namespace="http://schemas.microsoft.com/office/infopath/2007/PartnerControls"/>
    <xsd:element name="Metadata" ma:index="8" nillable="true" ma:displayName="Metadata" ma:internalName="Metadata">
      <xsd:simpleType>
        <xsd:restriction base="dms:Note">
          <xsd:maxLength value="255"/>
        </xsd:restriction>
      </xsd:simpleType>
    </xsd:element>
    <xsd:element name="Folder_x0020_1" ma:index="9" nillable="true" ma:displayName="Folder 1" ma:format="Dropdown" ma:indexed="true" ma:internalName="Folder_x0020_1">
      <xsd:simpleType>
        <xsd:union memberTypes="dms:Text">
          <xsd:simpleType>
            <xsd:restriction base="dms:Choice">
              <xsd:enumeration value="CSH Logos_Messaging_Brand Book"/>
              <xsd:enumeration value="Departmental Administration"/>
              <xsd:enumeration value="Graphic Assets"/>
              <xsd:enumeration value="Marketing Collateral"/>
              <xsd:enumeration value="Project Profiles"/>
              <xsd:enumeration value="Public Relations"/>
              <xsd:enumeration value="Publications"/>
              <xsd:enumeration value="Staff How-To Guides"/>
              <xsd:enumeration value="Stationery"/>
              <xsd:enumeration value="Templates"/>
            </xsd:restriction>
          </xsd:simpleType>
        </xsd:union>
      </xsd:simpleType>
    </xsd:element>
    <xsd:element name="Folder_x0020_2" ma:index="10" nillable="true" ma:displayName="Folder 2" ma:format="Dropdown" ma:indexed="true" ma:internalName="Folder_x0020_2">
      <xsd:simpleType>
        <xsd:union memberTypes="dms:Text">
          <xsd:simpleType>
            <xsd:restriction base="dms:Choice">
              <xsd:enumeration value="2013 Brand Materials"/>
              <xsd:enumeration value="Admin"/>
              <xsd:enumeration value="All Staff Brand Kick-Off"/>
              <xsd:enumeration value="Annual Report"/>
              <xsd:enumeration value="Archived Brand Materials"/>
              <xsd:enumeration value="Archived MailChimp Lists"/>
              <xsd:enumeration value="Blogs"/>
              <xsd:enumeration value="Brand Book"/>
              <xsd:enumeration value="Consulting Marketing"/>
              <xsd:enumeration value="Crosswalks"/>
              <xsd:enumeration value="CSH Initiatives"/>
              <xsd:enumeration value="E-Letterhead"/>
              <xsd:enumeration value="Event Templates"/>
              <xsd:enumeration value="External Materials Working Files"/>
              <xsd:enumeration value="Graphics"/>
              <xsd:enumeration value="Internal Communications"/>
              <xsd:enumeration value="Journal Ads"/>
              <xsd:enumeration value="Letters to the Editors"/>
              <xsd:enumeration value="Logos"/>
              <xsd:enumeration value="Mailing Labels"/>
              <xsd:enumeration value="Media Relations Working Files"/>
              <xsd:enumeration value="Messaging"/>
              <xsd:enumeration value="Messaging Working Files"/>
              <xsd:enumeration value="Photo Library"/>
              <xsd:enumeration value="Presentations"/>
              <xsd:enumeration value="President's Office"/>
              <xsd:enumeration value="Press Clippings"/>
              <xsd:enumeration value="Press Lists"/>
              <xsd:enumeration value="Press Releases"/>
              <xsd:enumeration value="Publications Working Files"/>
              <xsd:enumeration value="Strategic Plan Graphics"/>
              <xsd:enumeration value="Strategy and Planning"/>
              <xsd:enumeration value="Templates Working Files"/>
            </xsd:restriction>
          </xsd:simpleType>
        </xsd:union>
      </xsd:simpleType>
    </xsd:element>
    <xsd:element name="Folder_x0020_3" ma:index="11" nillable="true" ma:displayName="Folder 3" ma:format="Dropdown" ma:indexed="true" ma:internalName="Folder_x0020_3">
      <xsd:simpleType>
        <xsd:union memberTypes="dms:Text">
          <xsd:simpleType>
            <xsd:restriction base="dms:Choice">
              <xsd:enumeration value="2007"/>
              <xsd:enumeration value="2008"/>
              <xsd:enumeration value="2009"/>
              <xsd:enumeration value="2010"/>
              <xsd:enumeration value="2010 Annual Report"/>
              <xsd:enumeration value="2011"/>
              <xsd:enumeration value="2011 Annual Report"/>
              <xsd:enumeration value="2012"/>
              <xsd:enumeration value="2012 Annual Report"/>
              <xsd:enumeration value="2013 Annual Report"/>
              <xsd:enumeration value="2013 Strategic Plan"/>
              <xsd:enumeration value="20thAnniversary"/>
              <xsd:enumeration value="About CSH"/>
              <xsd:enumeration value="Ads"/>
              <xsd:enumeration value="all-staff2012"/>
              <xsd:enumeration value="Board of Directors"/>
              <xsd:enumeration value="Brand Discovery"/>
              <xsd:enumeration value="Brand Materials"/>
              <xsd:enumeration value="Brand Positioning"/>
              <xsd:enumeration value="Brand Roll-Out"/>
              <xsd:enumeration value="Budget"/>
              <xsd:enumeration value="Child Welfare and Supportive Housing Resource Center"/>
              <xsd:enumeration value="Consulting and Assistance"/>
              <xsd:enumeration value="Consulting Marketing"/>
              <xsd:enumeration value="Corporate ID files"/>
              <xsd:enumeration value="cost"/>
              <xsd:enumeration value="CSH Candy Templates"/>
              <xsd:enumeration value="CSH Executive Photos"/>
              <xsd:enumeration value="CSH Initiative Logos"/>
              <xsd:enumeration value="CSH2013 Name Tags"/>
              <xsd:enumeration value="Display Boards"/>
              <xsd:enumeration value="Donor Materials"/>
              <xsd:enumeration value="events"/>
              <xsd:enumeration value="everything"/>
              <xsd:enumeration value="Holiday Cards"/>
              <xsd:enumeration value="Housing Options Tool"/>
              <xsd:enumeration value="iHope"/>
              <xsd:enumeration value="Industrysurvey"/>
              <xsd:enumeration value="KeepingFamiliesTogether"/>
              <xsd:enumeration value="Lending"/>
              <xsd:enumeration value="Lending Materials"/>
              <xsd:enumeration value="Mailchimp Templates"/>
              <xsd:enumeration value="Olmstead"/>
              <xsd:enumeration value="Partner Logos"/>
              <xsd:enumeration value="PHA"/>
              <xsd:enumeration value="PHA Toolkit Postcard"/>
              <xsd:enumeration value="Policy"/>
              <xsd:enumeration value="Policy-Advocacy"/>
              <xsd:enumeration value="Posters"/>
              <xsd:enumeration value="Projects"/>
              <xsd:enumeration value="PublicationReportCovers"/>
              <xsd:enumeration value="Quality Supportive Housing"/>
              <xsd:enumeration value="RHI"/>
              <xsd:enumeration value="SIF"/>
              <xsd:enumeration value="Solutions Fund"/>
              <xsd:enumeration value="Staff How-to"/>
              <xsd:enumeration value="Team Meeting"/>
              <xsd:enumeration value="Tenants"/>
              <xsd:enumeration value="Training and Education"/>
              <xsd:enumeration value="Update"/>
              <xsd:enumeration value="WebAdmin"/>
              <xsd:enumeration value="Website and Social Marketing"/>
            </xsd:restriction>
          </xsd:simpleType>
        </xsd:union>
      </xsd:simpleType>
    </xsd:element>
    <xsd:element name="Folder_x0020_4" ma:index="12" nillable="true" ma:displayName="Folder 4" ma:format="Dropdown" ma:indexed="true" ma:internalName="Folder_x0020_4">
      <xsd:simpleType>
        <xsd:union memberTypes="dms:Text">
          <xsd:simpleType>
            <xsd:restriction base="dms:Choice">
              <xsd:enumeration value="2012"/>
              <xsd:enumeration value="2012amex"/>
              <xsd:enumeration value="2012invoices"/>
              <xsd:enumeration value="2013"/>
              <xsd:enumeration value="2014"/>
              <xsd:enumeration value="20thbanners"/>
              <xsd:enumeration value="AISHI"/>
              <xsd:enumeration value="AllStaff"/>
              <xsd:enumeration value="AllStaffPhotosUntilWeHaveAccessToFolder"/>
              <xsd:enumeration value="archive"/>
              <xsd:enumeration value="artfiles"/>
              <xsd:enumeration value="bannerepsfiles"/>
              <xsd:enumeration value="banners"/>
              <xsd:enumeration value="Banners_2013"/>
              <xsd:enumeration value="Bell Building, Michigan, NMTC"/>
              <xsd:enumeration value="Business Cards"/>
              <xsd:enumeration value="California"/>
              <xsd:enumeration value="Charrettes"/>
              <xsd:enumeration value="Child Welfare and Supportive Housing Resource Center"/>
              <xsd:enumeration value="CSH New Visual ID Elements"/>
              <xsd:enumeration value="Design Elements"/>
              <xsd:enumeration value="DisplayMaterials"/>
              <xsd:enumeration value="IHOPE_Indiana"/>
              <xsd:enumeration value="Logo"/>
              <xsd:enumeration value="Michigan"/>
              <xsd:enumeration value="Minnesota"/>
              <xsd:enumeration value="New Jersey"/>
              <xsd:enumeration value="Nonprofit Excellence Awards 2013"/>
              <xsd:enumeration value="Ohio"/>
              <xsd:enumeration value="PPT"/>
              <xsd:enumeration value="Quality Supportive Housing"/>
              <xsd:enumeration value="releases"/>
              <xsd:enumeration value="Returning Home"/>
              <xsd:enumeration value="Rhode Island"/>
              <xsd:enumeration value="Seven Dimensions"/>
              <xsd:enumeration value="SHI Institute"/>
              <xsd:enumeration value="State Titles for Local HF"/>
              <xsd:enumeration value="Visual Identity Comps"/>
            </xsd:restriction>
          </xsd:simpleType>
        </xsd:union>
      </xsd:simpleType>
    </xsd:element>
    <xsd:element name="abxa" ma:index="13" nillable="true" ma:displayName="Folder 5" ma:format="Dropdown" ma:indexed="true" ma:internalName="abxa">
      <xsd:simpleType>
        <xsd:union memberTypes="dms:Text">
          <xsd:simpleType>
            <xsd:restriction base="dms:Choice">
              <xsd:enumeration value="100000_53510_MgmtConsultants"/>
              <xsd:enumeration value="100000_56135_PublicationsSubscriptions"/>
              <xsd:enumeration value="104507_53510_MgmtConsultants"/>
              <xsd:enumeration value="104507_55565_Publications"/>
              <xsd:enumeration value="Crane Ordway"/>
              <xsd:enumeration value="GenericOffice"/>
              <xsd:enumeration value="GreenbridgeCommons"/>
              <xsd:enumeration value="House of Hope"/>
              <xsd:enumeration value="JamboreeHousing_DoriaApts"/>
              <xsd:enumeration value="LAFamilyHousing_PaloVerde"/>
              <xsd:enumeration value="Logos"/>
              <xsd:enumeration value="Mason"/>
              <xsd:enumeration value="MercyHousing_MissionCreekCommunity"/>
              <xsd:enumeration value="OtherTeams"/>
              <xsd:enumeration value="RelatedCaliforniaPATH Ventures_LaKretz Villas"/>
              <xsd:enumeration value="Swords To Plowshares"/>
              <xsd:enumeration value="Verne Barry Place"/>
              <xsd:enumeration value="Villas at Gower"/>
              <xsd:enumeration value="WORKS_Young BurlingtonApts"/>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9820ed5-34b9-4e81-b665-9af0cb7aca20" elementFormDefault="qualified">
    <xsd:import namespace="http://schemas.microsoft.com/office/2006/documentManagement/types"/>
    <xsd:import namespace="http://schemas.microsoft.com/office/infopath/2007/PartnerControls"/>
    <xsd:element name="TaxKeywordTaxHTField" ma:index="15" nillable="true" ma:taxonomy="true" ma:internalName="TaxKeywordTaxHTField" ma:taxonomyFieldName="TaxKeyword" ma:displayName="Enterprise Keywords" ma:fieldId="{23f27201-bee3-471e-b2e7-b64fd8b7ca38}" ma:taxonomyMulti="true" ma:sspId="447ce960-2eed-402e-805c-21ba1457341e"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4098d8d9-a245-4fe6-8af0-2a91f0ad04ab}" ma:internalName="TaxCatchAll" ma:showField="CatchAllData" ma:web="59820ed5-34b9-4e81-b665-9af0cb7aca20">
      <xsd:complexType>
        <xsd:complexContent>
          <xsd:extension base="dms:MultiChoiceLookup">
            <xsd:sequence>
              <xsd:element name="Value" type="dms:Lookup" maxOccurs="unbounded" minOccurs="0" nillable="true"/>
            </xsd:sequence>
          </xsd:extension>
        </xsd:complexContent>
      </xsd:complexType>
    </xsd:element>
    <xsd:element name="SharedWithDetails" ma:index="1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f2cdb5-6cc5-4de9-a477-b29f2d608ca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8"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8CF4A-C11A-4BF1-8640-15A391E40596}">
  <ds:schemaRefs>
    <ds:schemaRef ds:uri="http://www.w3.org/XML/1998/namespace"/>
    <ds:schemaRef ds:uri="http://purl.org/dc/dcmitype/"/>
    <ds:schemaRef ds:uri="59820ed5-34b9-4e81-b665-9af0cb7aca20"/>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terms/"/>
    <ds:schemaRef ds:uri="http://schemas.microsoft.com/office/infopath/2007/PartnerControls"/>
    <ds:schemaRef ds:uri="e2f2cdb5-6cc5-4de9-a477-b29f2d608ca0"/>
    <ds:schemaRef ds:uri="84f9286d-c0d8-43b8-be00-f2b30036924d"/>
  </ds:schemaRefs>
</ds:datastoreItem>
</file>

<file path=customXml/itemProps2.xml><?xml version="1.0" encoding="utf-8"?>
<ds:datastoreItem xmlns:ds="http://schemas.openxmlformats.org/officeDocument/2006/customXml" ds:itemID="{1B5651C9-D617-4A82-B8B1-D2602AB5F734}">
  <ds:schemaRefs>
    <ds:schemaRef ds:uri="http://schemas.microsoft.com/sharepoint/v3/contenttype/forms"/>
  </ds:schemaRefs>
</ds:datastoreItem>
</file>

<file path=customXml/itemProps3.xml><?xml version="1.0" encoding="utf-8"?>
<ds:datastoreItem xmlns:ds="http://schemas.openxmlformats.org/officeDocument/2006/customXml" ds:itemID="{D81B6D34-63AD-453B-AF55-AF59D6244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f9286d-c0d8-43b8-be00-f2b30036924d"/>
    <ds:schemaRef ds:uri="59820ed5-34b9-4e81-b665-9af0cb7aca20"/>
    <ds:schemaRef ds:uri="e2f2cdb5-6cc5-4de9-a477-b29f2d608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4216</TotalTime>
  <Words>1231</Words>
  <Application>Microsoft Office PowerPoint</Application>
  <PresentationFormat>On-screen Show (4:3)</PresentationFormat>
  <Paragraphs>187</Paragraphs>
  <Slides>17</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ＭＳ Ｐゴシック</vt:lpstr>
      <vt:lpstr>Arial</vt:lpstr>
      <vt:lpstr>Calibri</vt:lpstr>
      <vt:lpstr>Century Schoolbook</vt:lpstr>
      <vt:lpstr>Garamond</vt:lpstr>
      <vt:lpstr>Times</vt:lpstr>
      <vt:lpstr>Times New Roman</vt:lpstr>
      <vt:lpstr>Wingdings</vt:lpstr>
      <vt:lpstr>Default Design</vt:lpstr>
      <vt:lpstr>Course PPT Template &amp; Facilitator Notes - VILT</vt:lpstr>
      <vt:lpstr>1_Default Design</vt:lpstr>
      <vt:lpstr>2_Default Design</vt:lpstr>
      <vt:lpstr>Best Practices in Ending Homelessness for Single Adults</vt:lpstr>
      <vt:lpstr>About CSH</vt:lpstr>
      <vt:lpstr>About CSH – 4 Lines of Business</vt:lpstr>
      <vt:lpstr>What have we learned?   </vt:lpstr>
      <vt:lpstr>Who are you serving? </vt:lpstr>
      <vt:lpstr>PowerPoint Presentation</vt:lpstr>
      <vt:lpstr>Describing Supportive Housing</vt:lpstr>
      <vt:lpstr>Essential Features of Supportive Housing</vt:lpstr>
      <vt:lpstr>Basic Types of Supportive Housing</vt:lpstr>
      <vt:lpstr>Coordinated</vt:lpstr>
      <vt:lpstr>“Services” in Supportive Housing </vt:lpstr>
      <vt:lpstr>Systems Work</vt:lpstr>
      <vt:lpstr>DATA, DATA, DATA!</vt:lpstr>
      <vt:lpstr>Aligning Homeless Systems with Health Care Systems </vt:lpstr>
      <vt:lpstr>Social Determinants of Health</vt:lpstr>
      <vt:lpstr>Current Focus on Integrated Care</vt:lpstr>
      <vt:lpstr>PowerPoint Presentation</vt:lpstr>
    </vt:vector>
  </TitlesOfParts>
  <Company>Wells Fargo 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kimells</dc:creator>
  <cp:lastModifiedBy>Marcella Maguire</cp:lastModifiedBy>
  <cp:revision>303</cp:revision>
  <cp:lastPrinted>2012-11-15T16:47:15Z</cp:lastPrinted>
  <dcterms:created xsi:type="dcterms:W3CDTF">2003-02-07T22:42:08Z</dcterms:created>
  <dcterms:modified xsi:type="dcterms:W3CDTF">2016-11-11T16:22:47Z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0x010100147BC31AC72B324CABE6F5CD8215FBC5</vt:lpwstr>
  </property>
  <property fmtid="{D5CDD505-2E9C-101B-9397-08002B2CF9AE}" pid="3" name="TaxKeyword">
    <vt:lpwstr/>
  </property>
</Properties>
</file>